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handoutMasterIdLst>
    <p:handoutMasterId r:id="rId33"/>
  </p:handoutMasterIdLst>
  <p:sldIdLst>
    <p:sldId id="256" r:id="rId2"/>
    <p:sldId id="258" r:id="rId3"/>
    <p:sldId id="262" r:id="rId4"/>
    <p:sldId id="263" r:id="rId5"/>
    <p:sldId id="260" r:id="rId6"/>
    <p:sldId id="261" r:id="rId7"/>
    <p:sldId id="264" r:id="rId8"/>
    <p:sldId id="278" r:id="rId9"/>
    <p:sldId id="287" r:id="rId10"/>
    <p:sldId id="280" r:id="rId11"/>
    <p:sldId id="289" r:id="rId12"/>
    <p:sldId id="265" r:id="rId13"/>
    <p:sldId id="266" r:id="rId14"/>
    <p:sldId id="269" r:id="rId15"/>
    <p:sldId id="272" r:id="rId16"/>
    <p:sldId id="273" r:id="rId17"/>
    <p:sldId id="267" r:id="rId18"/>
    <p:sldId id="274" r:id="rId19"/>
    <p:sldId id="275" r:id="rId20"/>
    <p:sldId id="276" r:id="rId21"/>
    <p:sldId id="285" r:id="rId22"/>
    <p:sldId id="286" r:id="rId23"/>
    <p:sldId id="268" r:id="rId24"/>
    <p:sldId id="270" r:id="rId25"/>
    <p:sldId id="281" r:id="rId26"/>
    <p:sldId id="277" r:id="rId27"/>
    <p:sldId id="271" r:id="rId28"/>
    <p:sldId id="288" r:id="rId29"/>
    <p:sldId id="282"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C9292-C782-2F45-9C9D-DFC2A2CCB604}" v="2202" dt="2022-06-14T13:28:23.12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30"/>
    <p:restoredTop sz="71089"/>
  </p:normalViewPr>
  <p:slideViewPr>
    <p:cSldViewPr snapToGrid="0" snapToObjects="1">
      <p:cViewPr varScale="1">
        <p:scale>
          <a:sx n="78" d="100"/>
          <a:sy n="78" d="100"/>
        </p:scale>
        <p:origin x="944"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00A47E2-5BFB-3657-9341-CC27DB66D9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609351F-2C5B-4F45-A3B4-FCF0F19CA9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F36F85-0C88-4643-813C-037BE8B34042}" type="datetimeFigureOut">
              <a:rPr lang="fr-FR" smtClean="0"/>
              <a:t>14/06/2022</a:t>
            </a:fld>
            <a:endParaRPr lang="fr-FR"/>
          </a:p>
        </p:txBody>
      </p:sp>
      <p:sp>
        <p:nvSpPr>
          <p:cNvPr id="4" name="Espace réservé du pied de page 3">
            <a:extLst>
              <a:ext uri="{FF2B5EF4-FFF2-40B4-BE49-F238E27FC236}">
                <a16:creationId xmlns:a16="http://schemas.microsoft.com/office/drawing/2014/main" id="{B628C463-9C7C-E02B-5BB2-77EDA1F081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8F01912-312E-DA27-E518-07A811648B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3FD94-5033-904A-BA37-B9F13C250EF2}" type="slidenum">
              <a:rPr lang="fr-FR" smtClean="0"/>
              <a:t>‹N°›</a:t>
            </a:fld>
            <a:endParaRPr lang="fr-FR"/>
          </a:p>
        </p:txBody>
      </p:sp>
    </p:spTree>
    <p:extLst>
      <p:ext uri="{BB962C8B-B14F-4D97-AF65-F5344CB8AC3E}">
        <p14:creationId xmlns:p14="http://schemas.microsoft.com/office/powerpoint/2010/main" val="4212877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3596A-CF9E-864A-8DE9-1A9FAD51A5B8}" type="datetimeFigureOut">
              <a:rPr lang="fr-FR" smtClean="0"/>
              <a:t>14/06/2022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2C570-E9BA-FA40-8956-2FB5D95A319C}" type="slidenum">
              <a:rPr lang="fr-FR" smtClean="0"/>
              <a:t>‹N°›</a:t>
            </a:fld>
            <a:endParaRPr lang="fr-FR"/>
          </a:p>
        </p:txBody>
      </p:sp>
    </p:spTree>
    <p:extLst>
      <p:ext uri="{BB962C8B-B14F-4D97-AF65-F5344CB8AC3E}">
        <p14:creationId xmlns:p14="http://schemas.microsoft.com/office/powerpoint/2010/main" val="195837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Un projet que le client a malheureusement laisser tomber ? Pourquoi ?</a:t>
            </a:r>
          </a:p>
          <a:p>
            <a:pPr marL="171450" indent="-171450">
              <a:buFontTx/>
              <a:buChar char="-"/>
            </a:pPr>
            <a:endParaRPr lang="fr-FR" dirty="0"/>
          </a:p>
          <a:p>
            <a:pPr marL="171450" indent="-171450">
              <a:buFontTx/>
              <a:buChar char="-"/>
            </a:pPr>
            <a:endParaRPr lang="fr-FR" dirty="0"/>
          </a:p>
          <a:p>
            <a:pPr marL="171450" indent="-171450">
              <a:buFontTx/>
              <a:buChar char="-"/>
            </a:pPr>
            <a:r>
              <a:rPr lang="fr-FR" dirty="0"/>
              <a:t>3 groupe ont fait ce projet </a:t>
            </a:r>
          </a:p>
          <a:p>
            <a:r>
              <a:rPr lang="fr-FR" dirty="0"/>
              <a:t> </a:t>
            </a:r>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a:t>
            </a:fld>
            <a:endParaRPr lang="fr-FR"/>
          </a:p>
        </p:txBody>
      </p:sp>
    </p:spTree>
    <p:extLst>
      <p:ext uri="{BB962C8B-B14F-4D97-AF65-F5344CB8AC3E}">
        <p14:creationId xmlns:p14="http://schemas.microsoft.com/office/powerpoint/2010/main" val="57448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u="sng" kern="1200" dirty="0">
                <a:solidFill>
                  <a:schemeClr val="tx1"/>
                </a:solidFill>
                <a:effectLst/>
                <a:latin typeface="+mn-lt"/>
                <a:ea typeface="+mn-ea"/>
                <a:cs typeface="+mn-cs"/>
              </a:rPr>
              <a:t>Mongo DB</a:t>
            </a:r>
            <a:r>
              <a:rPr lang="fr-FR" sz="1200" b="1" u="none" kern="1200" dirty="0">
                <a:solidFill>
                  <a:schemeClr val="tx1"/>
                </a:solidFill>
                <a:effectLst/>
                <a:latin typeface="+mn-lt"/>
                <a:ea typeface="+mn-ea"/>
                <a:cs typeface="+mn-cs"/>
              </a:rPr>
              <a:t> (NoSQL):</a:t>
            </a:r>
            <a:r>
              <a:rPr lang="fr-FR" sz="1200" b="0" u="none" kern="1200" dirty="0">
                <a:solidFill>
                  <a:schemeClr val="tx1"/>
                </a:solidFill>
                <a:effectLst/>
                <a:latin typeface="+mn-lt"/>
                <a:ea typeface="+mn-ea"/>
                <a:cs typeface="+mn-cs"/>
              </a:rPr>
              <a:t> </a:t>
            </a:r>
            <a:r>
              <a:rPr lang="fr-FR" sz="1200" u="none" strike="noStrike" kern="1200" dirty="0">
                <a:solidFill>
                  <a:schemeClr val="tx1"/>
                </a:solidFill>
                <a:effectLst/>
                <a:latin typeface="+mn-lt"/>
                <a:ea typeface="+mn-ea"/>
                <a:cs typeface="+mn-cs"/>
              </a:rPr>
              <a:t> </a:t>
            </a:r>
            <a:r>
              <a:rPr lang="fr-FR" sz="1200" b="0" u="none" strike="noStrike"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Cas d'utilisation : </a:t>
            </a:r>
            <a:r>
              <a:rPr lang="fr-FR" sz="1200" kern="1200" dirty="0">
                <a:solidFill>
                  <a:schemeClr val="tx1"/>
                </a:solidFill>
                <a:effectLst/>
                <a:latin typeface="+mn-lt"/>
                <a:ea typeface="+mn-ea"/>
                <a:cs typeface="+mn-cs"/>
              </a:rPr>
              <a:t>Par exemple, c'est une bonne option pour les plates-formes analytiques, car la vitesse de MongoDB fournit des performances dynamiques qui peuvent aider à suivre le comportement de l'utilisateur en temps réel.</a:t>
            </a:r>
          </a:p>
          <a:p>
            <a:endParaRPr lang="fr-FR" sz="1200"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Maria DB :</a:t>
            </a:r>
            <a:endParaRPr lang="fr-FR"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Cas d'utilisation :</a:t>
            </a:r>
            <a:r>
              <a:rPr lang="fr-FR" sz="1200" kern="1200" dirty="0">
                <a:solidFill>
                  <a:schemeClr val="tx1"/>
                </a:solidFill>
                <a:effectLst/>
                <a:latin typeface="+mn-lt"/>
                <a:ea typeface="+mn-ea"/>
                <a:cs typeface="+mn-cs"/>
              </a:rPr>
              <a:t> Le système de base de données MySQL est la meilleure option lorsqu’on conçoit une petite solution Web contenant un petit volume de données.</a:t>
            </a:r>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12</a:t>
            </a:fld>
            <a:endParaRPr lang="fr-FR"/>
          </a:p>
        </p:txBody>
      </p:sp>
    </p:spTree>
    <p:extLst>
      <p:ext uri="{BB962C8B-B14F-4D97-AF65-F5344CB8AC3E}">
        <p14:creationId xmlns:p14="http://schemas.microsoft.com/office/powerpoint/2010/main" val="147106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13</a:t>
            </a:fld>
            <a:endParaRPr lang="fr-FR"/>
          </a:p>
        </p:txBody>
      </p:sp>
    </p:spTree>
    <p:extLst>
      <p:ext uri="{BB962C8B-B14F-4D97-AF65-F5344CB8AC3E}">
        <p14:creationId xmlns:p14="http://schemas.microsoft.com/office/powerpoint/2010/main" val="2876568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Le PDL (Point De Livraison) : numéros d'identification des compteurs d’électricité rattachés à un logement. Leur carte d’identité en quelque sorte. Ce numéro est composés de 14 chiffres.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15</a:t>
            </a:fld>
            <a:endParaRPr lang="fr-FR"/>
          </a:p>
        </p:txBody>
      </p:sp>
    </p:spTree>
    <p:extLst>
      <p:ext uri="{BB962C8B-B14F-4D97-AF65-F5344CB8AC3E}">
        <p14:creationId xmlns:p14="http://schemas.microsoft.com/office/powerpoint/2010/main" val="348612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 PDL (Point De Livraison) : numéros d'identification des compteurs d’électricité rattachés à un logement. Leur carte d’identité en quelque sorte. Ce numéro est composés de 14 chiffres.</a:t>
            </a:r>
          </a:p>
          <a:p>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a:t>
            </a:r>
          </a:p>
          <a:p>
            <a:endParaRPr lang="fr-FR" sz="1200" b="0" i="0" u="none" strike="noStrike" kern="1200" dirty="0">
              <a:solidFill>
                <a:schemeClr val="tx1"/>
              </a:solidFill>
              <a:effectLst/>
              <a:latin typeface="+mn-lt"/>
              <a:ea typeface="+mn-ea"/>
              <a:cs typeface="+mn-cs"/>
            </a:endParaRPr>
          </a:p>
          <a:p>
            <a:r>
              <a:rPr lang="fr-FR" sz="1200" b="1" i="0" u="none" strike="noStrike" kern="1200" dirty="0">
                <a:solidFill>
                  <a:schemeClr val="tx1"/>
                </a:solidFill>
                <a:effectLst/>
                <a:latin typeface="+mn-lt"/>
                <a:ea typeface="+mn-ea"/>
                <a:cs typeface="+mn-cs"/>
              </a:rPr>
              <a:t>Voltampères</a:t>
            </a:r>
            <a:r>
              <a:rPr lang="fr-FR" sz="1200" b="0" i="0" u="none" strike="noStrike" kern="1200" dirty="0">
                <a:solidFill>
                  <a:schemeClr val="tx1"/>
                </a:solidFill>
                <a:effectLst/>
                <a:latin typeface="+mn-lt"/>
                <a:ea typeface="+mn-ea"/>
                <a:cs typeface="+mn-cs"/>
              </a:rPr>
              <a:t>, utilisés pour le dimensionnement de votre compteur électrique, c’est-à-dire la consommation d’électricité maximale à un instant </a:t>
            </a:r>
            <a:r>
              <a:rPr lang="fr-FR" sz="1200" b="0" i="0" u="none" strike="noStrike" kern="1200" dirty="0" err="1">
                <a:solidFill>
                  <a:schemeClr val="tx1"/>
                </a:solidFill>
                <a:effectLst/>
                <a:latin typeface="+mn-lt"/>
                <a:ea typeface="+mn-ea"/>
                <a:cs typeface="+mn-cs"/>
              </a:rPr>
              <a:t>T</a:t>
            </a:r>
            <a:r>
              <a:rPr lang="fr-FR" sz="1200" b="0" i="0" u="none" strike="noStrike" kern="1200" dirty="0">
                <a:solidFill>
                  <a:schemeClr val="tx1"/>
                </a:solidFill>
                <a:effectLst/>
                <a:latin typeface="+mn-lt"/>
                <a:ea typeface="+mn-ea"/>
                <a:cs typeface="+mn-cs"/>
              </a:rPr>
              <a:t> (par exemple 6 VA), ils correspondent tout simplement à la multiplication des volts et des ampères, donc de la tension et de l’intensité, </a:t>
            </a:r>
            <a:r>
              <a:rPr lang="fr-FR" sz="1200" b="1" i="0" u="none" strike="noStrike" kern="1200" dirty="0">
                <a:solidFill>
                  <a:schemeClr val="tx1"/>
                </a:solidFill>
                <a:effectLst/>
                <a:latin typeface="+mn-lt"/>
                <a:ea typeface="+mn-ea"/>
                <a:cs typeface="+mn-cs"/>
              </a:rPr>
              <a:t>ce qui équivaut à… la puissance</a:t>
            </a:r>
            <a:r>
              <a:rPr lang="fr-FR" sz="1200" b="0" i="0" u="none" strike="noStrike" kern="1200" dirty="0">
                <a:solidFill>
                  <a:schemeClr val="tx1"/>
                </a:solidFill>
                <a:effectLst/>
                <a:latin typeface="+mn-lt"/>
                <a:ea typeface="+mn-ea"/>
                <a:cs typeface="+mn-cs"/>
              </a:rPr>
              <a:t> qui peut être exprimée en watts.</a:t>
            </a:r>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16</a:t>
            </a:fld>
            <a:endParaRPr lang="fr-FR"/>
          </a:p>
        </p:txBody>
      </p:sp>
    </p:spTree>
    <p:extLst>
      <p:ext uri="{BB962C8B-B14F-4D97-AF65-F5344CB8AC3E}">
        <p14:creationId xmlns:p14="http://schemas.microsoft.com/office/powerpoint/2010/main" val="9669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mysqli_fetch_array</a:t>
            </a:r>
            <a:r>
              <a:rPr lang="fr-FR" dirty="0"/>
              <a:t> renvoie les données dans un tableau associatif avec un nom de colonne comme clé du tableau résultant. Cela veut dire que nous pouvons accéder au tableau de sortie avec un nom de colonne comme clé d'un tableau.</a:t>
            </a:r>
          </a:p>
          <a:p>
            <a:endParaRPr lang="fr-FR" dirty="0"/>
          </a:p>
          <a:p>
            <a:r>
              <a:rPr lang="fr-FR" dirty="0"/>
              <a:t>---------------------</a:t>
            </a:r>
          </a:p>
          <a:p>
            <a:r>
              <a:rPr lang="fr-FR" sz="1200" b="1" i="0" kern="1200" dirty="0">
                <a:solidFill>
                  <a:schemeClr val="tx1"/>
                </a:solidFill>
                <a:effectLst/>
                <a:latin typeface="+mn-lt"/>
                <a:ea typeface="+mn-ea"/>
                <a:cs typeface="+mn-cs"/>
              </a:rPr>
              <a:t>&lt;tr&gt;</a:t>
            </a:r>
            <a:r>
              <a:rPr lang="fr-FR" sz="1200" b="0" i="0" kern="1200" dirty="0">
                <a:solidFill>
                  <a:schemeClr val="tx1"/>
                </a:solidFill>
                <a:effectLst/>
                <a:latin typeface="+mn-lt"/>
                <a:ea typeface="+mn-ea"/>
                <a:cs typeface="+mn-cs"/>
              </a:rPr>
              <a:t> définit une ligne de cellules dans un tableau.</a:t>
            </a:r>
          </a:p>
          <a:p>
            <a:r>
              <a:rPr lang="fr-FR" sz="1200" b="1" i="0" kern="1200" dirty="0">
                <a:solidFill>
                  <a:schemeClr val="tx1"/>
                </a:solidFill>
                <a:effectLst/>
                <a:latin typeface="+mn-lt"/>
                <a:ea typeface="+mn-ea"/>
                <a:cs typeface="+mn-cs"/>
              </a:rPr>
              <a:t>&lt;th&gt;</a:t>
            </a:r>
            <a:r>
              <a:rPr lang="fr-FR" sz="1200" b="0" i="0" kern="1200" dirty="0">
                <a:solidFill>
                  <a:schemeClr val="tx1"/>
                </a:solidFill>
                <a:effectLst/>
                <a:latin typeface="+mn-lt"/>
                <a:ea typeface="+mn-ea"/>
                <a:cs typeface="+mn-cs"/>
              </a:rPr>
              <a:t> définit une cellule d'en-tête</a:t>
            </a:r>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22</a:t>
            </a:fld>
            <a:endParaRPr lang="fr-FR"/>
          </a:p>
        </p:txBody>
      </p:sp>
    </p:spTree>
    <p:extLst>
      <p:ext uri="{BB962C8B-B14F-4D97-AF65-F5344CB8AC3E}">
        <p14:creationId xmlns:p14="http://schemas.microsoft.com/office/powerpoint/2010/main" val="368702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ZingChart</a:t>
            </a:r>
            <a:r>
              <a:rPr lang="fr-FR" sz="1200" kern="1200" dirty="0">
                <a:solidFill>
                  <a:schemeClr val="tx1"/>
                </a:solidFill>
                <a:effectLst/>
                <a:latin typeface="+mn-lt"/>
                <a:ea typeface="+mn-ea"/>
                <a:cs typeface="+mn-cs"/>
              </a:rPr>
              <a:t> propose des APIs afin de s’intégrer à d’autres applications informatiques. Ces intégrations permettent par exemple de se connecter à une base de données, d’échanger des données, ou bien encore de synchroniser des fichiers entre plusieurs programmes via une extension, un plugin, ou une API</a:t>
            </a:r>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25</a:t>
            </a:fld>
            <a:endParaRPr lang="fr-FR"/>
          </a:p>
        </p:txBody>
      </p:sp>
    </p:spTree>
    <p:extLst>
      <p:ext uri="{BB962C8B-B14F-4D97-AF65-F5344CB8AC3E}">
        <p14:creationId xmlns:p14="http://schemas.microsoft.com/office/powerpoint/2010/main" val="262021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Une API « interface de programmation d’application », est une interface logicielle qui permet de « connecter » un logiciel ou un service à un autre logiciel ou service afin d’échanger des données et des fonctionnalités.</a:t>
            </a:r>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28</a:t>
            </a:fld>
            <a:endParaRPr lang="fr-FR"/>
          </a:p>
        </p:txBody>
      </p:sp>
    </p:spTree>
    <p:extLst>
      <p:ext uri="{BB962C8B-B14F-4D97-AF65-F5344CB8AC3E}">
        <p14:creationId xmlns:p14="http://schemas.microsoft.com/office/powerpoint/2010/main" val="26926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29</a:t>
            </a:fld>
            <a:endParaRPr lang="fr-FR"/>
          </a:p>
        </p:txBody>
      </p:sp>
    </p:spTree>
    <p:extLst>
      <p:ext uri="{BB962C8B-B14F-4D97-AF65-F5344CB8AC3E}">
        <p14:creationId xmlns:p14="http://schemas.microsoft.com/office/powerpoint/2010/main" val="552213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30</a:t>
            </a:fld>
            <a:endParaRPr lang="fr-FR"/>
          </a:p>
        </p:txBody>
      </p:sp>
    </p:spTree>
    <p:extLst>
      <p:ext uri="{BB962C8B-B14F-4D97-AF65-F5344CB8AC3E}">
        <p14:creationId xmlns:p14="http://schemas.microsoft.com/office/powerpoint/2010/main" val="301345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t>
            </a:r>
            <a:r>
              <a:rPr lang="fr-FR" sz="1200" kern="1200" dirty="0" err="1">
                <a:solidFill>
                  <a:schemeClr val="tx1"/>
                </a:solidFill>
                <a:effectLst/>
                <a:latin typeface="+mn-lt"/>
                <a:ea typeface="+mn-ea"/>
                <a:cs typeface="+mn-cs"/>
              </a:rPr>
              <a:t>idée</a:t>
            </a:r>
            <a:r>
              <a:rPr lang="fr-FR" sz="1200" kern="1200" dirty="0">
                <a:solidFill>
                  <a:schemeClr val="tx1"/>
                </a:solidFill>
                <a:effectLst/>
                <a:latin typeface="+mn-lt"/>
                <a:ea typeface="+mn-ea"/>
                <a:cs typeface="+mn-cs"/>
              </a:rPr>
              <a:t> est simple : installer des panneaux photovoltaïques sur la toiture de ses futurs clients et valoriser le surplus produit. </a:t>
            </a:r>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2</a:t>
            </a:fld>
            <a:endParaRPr lang="fr-FR"/>
          </a:p>
        </p:txBody>
      </p:sp>
    </p:spTree>
    <p:extLst>
      <p:ext uri="{BB962C8B-B14F-4D97-AF65-F5344CB8AC3E}">
        <p14:creationId xmlns:p14="http://schemas.microsoft.com/office/powerpoint/2010/main" val="17886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Client normal </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Utilisateur pouvant accéder à ses indicateurs de consommation.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1" kern="1200" dirty="0">
              <a:solidFill>
                <a:schemeClr val="tx1"/>
              </a:solidFill>
              <a:effectLst/>
              <a:latin typeface="+mn-lt"/>
              <a:ea typeface="+mn-ea"/>
              <a:cs typeface="+mn-cs"/>
            </a:endParaRPr>
          </a:p>
          <a:p>
            <a:pPr rtl="0"/>
            <a:r>
              <a:rPr lang="fr-FR" sz="1200" b="1" kern="1200" dirty="0">
                <a:solidFill>
                  <a:schemeClr val="tx1"/>
                </a:solidFill>
                <a:effectLst/>
                <a:latin typeface="+mn-lt"/>
                <a:ea typeface="+mn-ea"/>
                <a:cs typeface="+mn-cs"/>
              </a:rPr>
              <a:t>Client Sunshare </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Abonné des services de </a:t>
            </a:r>
            <a:r>
              <a:rPr lang="fr-FR" sz="1200" b="0" i="1" kern="1200" dirty="0" err="1">
                <a:solidFill>
                  <a:schemeClr val="tx1"/>
                </a:solidFill>
                <a:effectLst/>
                <a:latin typeface="+mn-lt"/>
                <a:ea typeface="+mn-ea"/>
                <a:cs typeface="+mn-cs"/>
              </a:rPr>
              <a:t>SunShare</a:t>
            </a:r>
            <a:r>
              <a:rPr lang="fr-FR" sz="1200" b="0" i="1" kern="1200" dirty="0">
                <a:solidFill>
                  <a:schemeClr val="tx1"/>
                </a:solidFill>
                <a:effectLst/>
                <a:latin typeface="+mn-lt"/>
                <a:ea typeface="+mn-ea"/>
                <a:cs typeface="+mn-cs"/>
              </a:rPr>
              <a:t> désireux de partager son électricité et de réduire</a:t>
            </a:r>
            <a:r>
              <a:rPr lang="fr-FR" sz="1200" b="0" i="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ses frais de fourniture d’énergie.</a:t>
            </a:r>
          </a:p>
          <a:p>
            <a:pPr rtl="0"/>
            <a:endParaRPr lang="fr-FR" sz="1200" b="0" i="1" kern="1200" dirty="0">
              <a:solidFill>
                <a:schemeClr val="tx1"/>
              </a:solidFill>
              <a:effectLst/>
              <a:latin typeface="+mn-lt"/>
              <a:ea typeface="+mn-ea"/>
              <a:cs typeface="+mn-cs"/>
            </a:endParaRPr>
          </a:p>
          <a:p>
            <a:pPr rtl="0"/>
            <a:r>
              <a:rPr lang="fr-FR" sz="1200" b="1" kern="1200" dirty="0">
                <a:solidFill>
                  <a:schemeClr val="tx1"/>
                </a:solidFill>
                <a:effectLst/>
                <a:latin typeface="+mn-lt"/>
                <a:ea typeface="+mn-ea"/>
                <a:cs typeface="+mn-cs"/>
              </a:rPr>
              <a:t>Serveur Sunshare </a:t>
            </a:r>
            <a:r>
              <a:rPr lang="fr-FR" sz="1200" b="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Serveur de l’entreprise sur lequel seront stockées toutes les données de production et</a:t>
            </a:r>
            <a:r>
              <a:rPr lang="fr-FR" sz="1200" b="0" i="0" kern="1200" dirty="0">
                <a:solidFill>
                  <a:schemeClr val="tx1"/>
                </a:solidFill>
                <a:effectLst/>
                <a:latin typeface="+mn-lt"/>
                <a:ea typeface="+mn-ea"/>
                <a:cs typeface="+mn-cs"/>
              </a:rPr>
              <a:t> </a:t>
            </a:r>
            <a:r>
              <a:rPr lang="fr-FR" sz="1200" b="0" i="1" kern="1200" dirty="0">
                <a:solidFill>
                  <a:schemeClr val="tx1"/>
                </a:solidFill>
                <a:effectLst/>
                <a:latin typeface="+mn-lt"/>
                <a:ea typeface="+mn-ea"/>
                <a:cs typeface="+mn-cs"/>
              </a:rPr>
              <a:t>de consommation des abonnés, rendues accessibles aux clients </a:t>
            </a:r>
            <a:r>
              <a:rPr lang="fr-FR" sz="1200" b="0" i="1" kern="1200" dirty="0" err="1">
                <a:solidFill>
                  <a:schemeClr val="tx1"/>
                </a:solidFill>
                <a:effectLst/>
                <a:latin typeface="+mn-lt"/>
                <a:ea typeface="+mn-ea"/>
                <a:cs typeface="+mn-cs"/>
              </a:rPr>
              <a:t>SunShare</a:t>
            </a:r>
            <a:r>
              <a:rPr lang="fr-FR" sz="1200" b="0" i="1" kern="1200" dirty="0">
                <a:solidFill>
                  <a:schemeClr val="tx1"/>
                </a:solidFill>
                <a:effectLst/>
                <a:latin typeface="+mn-lt"/>
                <a:ea typeface="+mn-ea"/>
                <a:cs typeface="+mn-cs"/>
              </a:rPr>
              <a:t> ayant payé un abonnement.</a:t>
            </a: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MID (</a:t>
            </a:r>
            <a:r>
              <a:rPr lang="fr-FR" sz="1200" b="1" i="0" kern="1200" dirty="0" err="1">
                <a:solidFill>
                  <a:schemeClr val="tx1"/>
                </a:solidFill>
                <a:effectLst/>
                <a:latin typeface="+mn-lt"/>
                <a:ea typeface="+mn-ea"/>
                <a:cs typeface="+mn-cs"/>
              </a:rPr>
              <a:t>Measurement</a:t>
            </a:r>
            <a:r>
              <a:rPr lang="fr-FR" sz="1200" b="1" i="0" kern="1200" dirty="0">
                <a:solidFill>
                  <a:schemeClr val="tx1"/>
                </a:solidFill>
                <a:effectLst/>
                <a:latin typeface="+mn-lt"/>
                <a:ea typeface="+mn-ea"/>
                <a:cs typeface="+mn-cs"/>
              </a:rPr>
              <a:t> Instruments Directive</a:t>
            </a:r>
            <a:r>
              <a:rPr lang="fr-FR" sz="1200" b="0" i="0" kern="1200" dirty="0">
                <a:solidFill>
                  <a:schemeClr val="tx1"/>
                </a:solidFill>
                <a:effectLst/>
                <a:latin typeface="+mn-lt"/>
                <a:ea typeface="+mn-ea"/>
                <a:cs typeface="+mn-cs"/>
              </a:rPr>
              <a:t>) est une directive qui stipule que seuls les compteurs certifiés MID peuvent servir à facturer de l'électricité. Les compteurs sans certifications peuvent servir à suivre sa consommation.</a:t>
            </a:r>
            <a:endParaRPr lang="fr-FR" sz="1200" b="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3</a:t>
            </a:fld>
            <a:endParaRPr lang="fr-FR"/>
          </a:p>
        </p:txBody>
      </p:sp>
    </p:spTree>
    <p:extLst>
      <p:ext uri="{BB962C8B-B14F-4D97-AF65-F5344CB8AC3E}">
        <p14:creationId xmlns:p14="http://schemas.microsoft.com/office/powerpoint/2010/main" val="2919038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4</a:t>
            </a:fld>
            <a:endParaRPr lang="fr-FR"/>
          </a:p>
        </p:txBody>
      </p:sp>
    </p:spTree>
    <p:extLst>
      <p:ext uri="{BB962C8B-B14F-4D97-AF65-F5344CB8AC3E}">
        <p14:creationId xmlns:p14="http://schemas.microsoft.com/office/powerpoint/2010/main" val="416094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5</a:t>
            </a:fld>
            <a:endParaRPr lang="fr-FR"/>
          </a:p>
        </p:txBody>
      </p:sp>
    </p:spTree>
    <p:extLst>
      <p:ext uri="{BB962C8B-B14F-4D97-AF65-F5344CB8AC3E}">
        <p14:creationId xmlns:p14="http://schemas.microsoft.com/office/powerpoint/2010/main" val="3336482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6</a:t>
            </a:fld>
            <a:endParaRPr lang="fr-FR"/>
          </a:p>
        </p:txBody>
      </p:sp>
    </p:spTree>
    <p:extLst>
      <p:ext uri="{BB962C8B-B14F-4D97-AF65-F5344CB8AC3E}">
        <p14:creationId xmlns:p14="http://schemas.microsoft.com/office/powerpoint/2010/main" val="1514322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un diagrammes structurels, qui décrit le déploiement physique et la manière dont les composants du système sont repartis ainsi que leurs relations.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7</a:t>
            </a:fld>
            <a:endParaRPr lang="fr-FR"/>
          </a:p>
        </p:txBody>
      </p:sp>
    </p:spTree>
    <p:extLst>
      <p:ext uri="{BB962C8B-B14F-4D97-AF65-F5344CB8AC3E}">
        <p14:creationId xmlns:p14="http://schemas.microsoft.com/office/powerpoint/2010/main" val="332050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En premier, j’avais décider de crée seulement 2 tables (</a:t>
            </a:r>
            <a:r>
              <a:rPr lang="fr-FR" sz="1200" b="1" kern="1200" dirty="0">
                <a:solidFill>
                  <a:schemeClr val="tx1"/>
                </a:solidFill>
                <a:effectLst/>
                <a:latin typeface="+mn-lt"/>
                <a:ea typeface="+mn-ea"/>
                <a:cs typeface="+mn-cs"/>
              </a:rPr>
              <a:t>Energies </a:t>
            </a:r>
            <a:r>
              <a:rPr lang="fr-FR" sz="1200" kern="1200" dirty="0">
                <a:solidFill>
                  <a:schemeClr val="tx1"/>
                </a:solidFill>
                <a:effectLst/>
                <a:latin typeface="+mn-lt"/>
                <a:ea typeface="+mn-ea"/>
                <a:cs typeface="+mn-cs"/>
              </a:rPr>
              <a:t>et </a:t>
            </a:r>
            <a:r>
              <a:rPr lang="fr-FR" sz="1200" b="1" kern="1200" dirty="0">
                <a:solidFill>
                  <a:schemeClr val="tx1"/>
                </a:solidFill>
                <a:effectLst/>
                <a:latin typeface="+mn-lt"/>
                <a:ea typeface="+mn-ea"/>
                <a:cs typeface="+mn-cs"/>
              </a:rPr>
              <a:t>Utilisateur</a:t>
            </a:r>
            <a:r>
              <a:rPr lang="fr-FR" sz="1200" kern="1200" dirty="0">
                <a:solidFill>
                  <a:schemeClr val="tx1"/>
                </a:solidFill>
                <a:effectLst/>
                <a:latin typeface="+mn-lt"/>
                <a:ea typeface="+mn-ea"/>
                <a:cs typeface="+mn-cs"/>
              </a:rPr>
              <a:t>), mais cette solution ne pouvait durer dans le temps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10</a:t>
            </a:fld>
            <a:endParaRPr lang="fr-FR"/>
          </a:p>
        </p:txBody>
      </p:sp>
    </p:spTree>
    <p:extLst>
      <p:ext uri="{BB962C8B-B14F-4D97-AF65-F5344CB8AC3E}">
        <p14:creationId xmlns:p14="http://schemas.microsoft.com/office/powerpoint/2010/main" val="233643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4142C570-E9BA-FA40-8956-2FB5D95A319C}" type="slidenum">
              <a:rPr lang="fr-FR" smtClean="0"/>
              <a:t>11</a:t>
            </a:fld>
            <a:endParaRPr lang="fr-FR"/>
          </a:p>
        </p:txBody>
      </p:sp>
    </p:spTree>
    <p:extLst>
      <p:ext uri="{BB962C8B-B14F-4D97-AF65-F5344CB8AC3E}">
        <p14:creationId xmlns:p14="http://schemas.microsoft.com/office/powerpoint/2010/main" val="400955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a:prstGeom prst="rect">
            <a:avLst/>
          </a:prstGeo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FD1C3233-75CC-D242-AE4F-FD3EB4A419BB}" type="datetime1">
              <a:rPr lang="fr-FR" smtClean="0"/>
              <a:t>14/06/2022</a:t>
            </a:fld>
            <a:endParaRPr lang="fr-F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DD4FD46-2E2B-094C-A100-2B141A0F8EB7}" type="slidenum">
              <a:rPr lang="fr-FR" smtClean="0"/>
              <a:t>‹N°›</a:t>
            </a:fld>
            <a:endParaRPr lang="fr-F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712577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a:prstGeom prst="rect">
            <a:avLst/>
          </a:prstGeo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390650" y="6453386"/>
            <a:ext cx="1204572" cy="404614"/>
          </a:xfrm>
          <a:prstGeom prst="rect">
            <a:avLst/>
          </a:prstGeom>
        </p:spPr>
        <p:txBody>
          <a:bodyPr/>
          <a:lstStyle/>
          <a:p>
            <a:fld id="{B365E5B4-1188-4042-9A68-D6AACC303841}" type="datetime1">
              <a:rPr lang="fr-FR" smtClean="0"/>
              <a:t>14/06/2022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184204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a:prstGeom prst="rect">
            <a:avLst/>
          </a:prstGeo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390650" y="6453386"/>
            <a:ext cx="1204572" cy="404614"/>
          </a:xfrm>
          <a:prstGeom prst="rect">
            <a:avLst/>
          </a:prstGeom>
        </p:spPr>
        <p:txBody>
          <a:bodyPr/>
          <a:lstStyle/>
          <a:p>
            <a:fld id="{CD757BF9-7207-A040-AB42-7C592D26E56B}" type="datetime1">
              <a:rPr lang="fr-FR" smtClean="0"/>
              <a:t>14/06/2022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3278913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a:prstGeom prst="rect">
            <a:avLst/>
          </a:prstGeom>
        </p:spPr>
        <p:txBody>
          <a:body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390650" y="6453386"/>
            <a:ext cx="1204572" cy="404614"/>
          </a:xfrm>
          <a:prstGeom prst="rect">
            <a:avLst/>
          </a:prstGeom>
        </p:spPr>
        <p:txBody>
          <a:bodyPr/>
          <a:lstStyle/>
          <a:p>
            <a:fld id="{5E3CC5C0-55F8-C845-90AC-78E64EE9FCDA}" type="datetime1">
              <a:rPr lang="fr-FR" smtClean="0"/>
              <a:t>14/06/2022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3DD4FD46-2E2B-094C-A100-2B141A0F8EB7}" type="slidenum">
              <a:rPr lang="fr-FR" smtClean="0"/>
              <a:t>‹N°›</a:t>
            </a:fld>
            <a:endParaRPr lang="fr-FR"/>
          </a:p>
        </p:txBody>
      </p:sp>
      <p:sp>
        <p:nvSpPr>
          <p:cNvPr id="11" name="ZoneTexte 10">
            <a:extLst>
              <a:ext uri="{FF2B5EF4-FFF2-40B4-BE49-F238E27FC236}">
                <a16:creationId xmlns:a16="http://schemas.microsoft.com/office/drawing/2014/main" id="{3500E045-4380-DA1A-CCCA-D52D1814C029}"/>
              </a:ext>
            </a:extLst>
          </p:cNvPr>
          <p:cNvSpPr txBox="1"/>
          <p:nvPr userDrawn="1"/>
        </p:nvSpPr>
        <p:spPr>
          <a:xfrm>
            <a:off x="1082566" y="1650124"/>
            <a:ext cx="184731" cy="369332"/>
          </a:xfrm>
          <a:prstGeom prst="rect">
            <a:avLst/>
          </a:prstGeom>
          <a:noFill/>
        </p:spPr>
        <p:txBody>
          <a:bodyPr wrap="none" rtlCol="0">
            <a:spAutoFit/>
          </a:bodyPr>
          <a:lstStyle/>
          <a:p>
            <a:endParaRPr lang="fr-FR" dirty="0"/>
          </a:p>
        </p:txBody>
      </p:sp>
      <p:sp>
        <p:nvSpPr>
          <p:cNvPr id="12" name="ZoneTexte 11">
            <a:extLst>
              <a:ext uri="{FF2B5EF4-FFF2-40B4-BE49-F238E27FC236}">
                <a16:creationId xmlns:a16="http://schemas.microsoft.com/office/drawing/2014/main" id="{31CD647F-64FA-FEAB-BBF8-D66036D3A26E}"/>
              </a:ext>
            </a:extLst>
          </p:cNvPr>
          <p:cNvSpPr txBox="1"/>
          <p:nvPr userDrawn="1"/>
        </p:nvSpPr>
        <p:spPr>
          <a:xfrm>
            <a:off x="1008993" y="1439917"/>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818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90650" y="6453386"/>
            <a:ext cx="1204572" cy="404614"/>
          </a:xfrm>
          <a:prstGeom prst="rect">
            <a:avLst/>
          </a:prstGeom>
        </p:spPr>
        <p:txBody>
          <a:bodyPr/>
          <a:lstStyle/>
          <a:p>
            <a:fld id="{3D7E00C7-68EF-6047-B554-8DE0F5BEA2CF}" type="datetime1">
              <a:rPr lang="fr-FR" smtClean="0"/>
              <a:t>14/06/2022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099753" y="551977"/>
            <a:ext cx="1596292" cy="404614"/>
          </a:xfrm>
        </p:spPr>
        <p:txBody>
          <a:bodyPr/>
          <a:lstStyle>
            <a:lvl1pPr>
              <a:defRPr sz="1600" b="1">
                <a:solidFill>
                  <a:srgbClr val="7030A0"/>
                </a:solidFill>
              </a:defRPr>
            </a:lvl1pPr>
          </a:lstStyle>
          <a:p>
            <a:fld id="{3DD4FD46-2E2B-094C-A100-2B141A0F8EB7}" type="slidenum">
              <a:rPr lang="fr-FR" smtClean="0"/>
              <a:pPr/>
              <a:t>‹N°›</a:t>
            </a:fld>
            <a:endParaRPr lang="fr-FR" dirty="0"/>
          </a:p>
        </p:txBody>
      </p:sp>
      <p:sp>
        <p:nvSpPr>
          <p:cNvPr id="7" name="ZoneTexte 6">
            <a:extLst>
              <a:ext uri="{FF2B5EF4-FFF2-40B4-BE49-F238E27FC236}">
                <a16:creationId xmlns:a16="http://schemas.microsoft.com/office/drawing/2014/main" id="{F6528F33-15E6-5519-819D-7EFC01B92349}"/>
              </a:ext>
            </a:extLst>
          </p:cNvPr>
          <p:cNvSpPr txBox="1"/>
          <p:nvPr userDrawn="1"/>
        </p:nvSpPr>
        <p:spPr>
          <a:xfrm>
            <a:off x="1082566" y="1650124"/>
            <a:ext cx="184731" cy="369332"/>
          </a:xfrm>
          <a:prstGeom prst="rect">
            <a:avLst/>
          </a:prstGeom>
          <a:noFill/>
        </p:spPr>
        <p:txBody>
          <a:bodyPr wrap="none" rtlCol="0">
            <a:spAutoFit/>
          </a:bodyPr>
          <a:lstStyle/>
          <a:p>
            <a:endParaRPr lang="fr-FR" dirty="0"/>
          </a:p>
        </p:txBody>
      </p:sp>
      <p:sp>
        <p:nvSpPr>
          <p:cNvPr id="8" name="ZoneTexte 7">
            <a:extLst>
              <a:ext uri="{FF2B5EF4-FFF2-40B4-BE49-F238E27FC236}">
                <a16:creationId xmlns:a16="http://schemas.microsoft.com/office/drawing/2014/main" id="{06EFBE4E-7294-044C-492D-7BA23A43D863}"/>
              </a:ext>
            </a:extLst>
          </p:cNvPr>
          <p:cNvSpPr txBox="1"/>
          <p:nvPr userDrawn="1"/>
        </p:nvSpPr>
        <p:spPr>
          <a:xfrm>
            <a:off x="1008993" y="1439917"/>
            <a:ext cx="184731" cy="369332"/>
          </a:xfrm>
          <a:prstGeom prst="rect">
            <a:avLst/>
          </a:prstGeom>
          <a:noFill/>
        </p:spPr>
        <p:txBody>
          <a:bodyPr wrap="none" rtlCol="0">
            <a:spAutoFit/>
          </a:bodyPr>
          <a:lstStyle/>
          <a:p>
            <a:endParaRPr lang="fr-FR" dirty="0"/>
          </a:p>
        </p:txBody>
      </p:sp>
      <p:sp>
        <p:nvSpPr>
          <p:cNvPr id="9" name="Slide Number Placeholder 5">
            <a:extLst>
              <a:ext uri="{FF2B5EF4-FFF2-40B4-BE49-F238E27FC236}">
                <a16:creationId xmlns:a16="http://schemas.microsoft.com/office/drawing/2014/main" id="{110D8DBE-2294-D49B-D668-759011BDB0EA}"/>
              </a:ext>
            </a:extLst>
          </p:cNvPr>
          <p:cNvSpPr txBox="1">
            <a:spLocks/>
          </p:cNvSpPr>
          <p:nvPr userDrawn="1"/>
        </p:nvSpPr>
        <p:spPr>
          <a:xfrm>
            <a:off x="10469323" y="551977"/>
            <a:ext cx="1596292" cy="404614"/>
          </a:xfrm>
          <a:prstGeom prst="rect">
            <a:avLst/>
          </a:prstGeom>
        </p:spPr>
        <p:txBody>
          <a:bodyPr vert="horz" lIns="91440" tIns="45720" rIns="91440" bIns="45720" rtlCol="0" anchor="ctr"/>
          <a:lstStyle>
            <a:defPPr>
              <a:defRPr lang="en-US"/>
            </a:defPPr>
            <a:lvl1pPr marL="0" algn="r" defTabSz="457200" rtl="0" eaLnBrk="1" latinLnBrk="0" hangingPunct="1">
              <a:defRPr sz="1600" b="1" kern="1200" baseline="0">
                <a:solidFill>
                  <a:srgbClr val="7030A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/30</a:t>
            </a:r>
          </a:p>
        </p:txBody>
      </p:sp>
    </p:spTree>
    <p:extLst>
      <p:ext uri="{BB962C8B-B14F-4D97-AF65-F5344CB8AC3E}">
        <p14:creationId xmlns:p14="http://schemas.microsoft.com/office/powerpoint/2010/main" val="8667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a:prstGeom prst="rect">
            <a:avLst/>
          </a:prstGeo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a:prstGeom prst="rect">
            <a:avLst/>
          </a:prstGeom>
        </p:spPr>
        <p:txBody>
          <a:bodyPr/>
          <a:lstStyle>
            <a:lvl1pPr>
              <a:defRPr>
                <a:solidFill>
                  <a:schemeClr val="tx2"/>
                </a:solidFill>
              </a:defRPr>
            </a:lvl1pPr>
          </a:lstStyle>
          <a:p>
            <a:fld id="{2BAD4907-F625-9E49-B977-81C9FA9AA827}" type="datetime1">
              <a:rPr lang="fr-FR" smtClean="0"/>
              <a:t>14/06/2022</a:t>
            </a:fld>
            <a:endParaRPr lang="fr-F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fr-F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DD4FD46-2E2B-094C-A100-2B141A0F8EB7}" type="slidenum">
              <a:rPr lang="fr-FR" smtClean="0"/>
              <a:t>‹N°›</a:t>
            </a:fld>
            <a:endParaRPr lang="fr-F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9959458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a:prstGeom prst="rect">
            <a:avLst/>
          </a:prstGeom>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a:xfrm>
            <a:off x="1390650" y="6453386"/>
            <a:ext cx="1204572" cy="404614"/>
          </a:xfrm>
          <a:prstGeom prst="rect">
            <a:avLst/>
          </a:prstGeom>
        </p:spPr>
        <p:txBody>
          <a:bodyPr/>
          <a:lstStyle/>
          <a:p>
            <a:fld id="{5129F215-1C52-1142-BD25-DAA9E38A5560}" type="datetime1">
              <a:rPr lang="fr-FR" smtClean="0"/>
              <a:t>14/06/2022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339008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a:prstGeom prst="rect">
            <a:avLst/>
          </a:prstGeo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a:xfrm>
            <a:off x="1390650" y="6453386"/>
            <a:ext cx="1204572" cy="404614"/>
          </a:xfrm>
          <a:prstGeom prst="rect">
            <a:avLst/>
          </a:prstGeom>
        </p:spPr>
        <p:txBody>
          <a:bodyPr/>
          <a:lstStyle/>
          <a:p>
            <a:fld id="{21392CA8-CEFC-6D4B-9228-DBB96AC5B28B}" type="datetime1">
              <a:rPr lang="fr-FR" smtClean="0"/>
              <a:t>14/06/2022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179144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a:prstGeom prst="rect">
            <a:avLst/>
          </a:prstGeom>
        </p:spPr>
        <p:txBody>
          <a:bodyPr/>
          <a:lstStyle/>
          <a:p>
            <a:r>
              <a:rPr lang="fr-FR"/>
              <a:t>Modifiez le style du titre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E4330A03-9569-C84D-9409-DAB74FB97460}" type="datetime1">
              <a:rPr lang="fr-FR" smtClean="0"/>
              <a:t>14/06/2022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3925626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390650" y="6453386"/>
            <a:ext cx="1204572" cy="404614"/>
          </a:xfrm>
          <a:prstGeom prst="rect">
            <a:avLst/>
          </a:prstGeom>
        </p:spPr>
        <p:txBody>
          <a:bodyPr/>
          <a:lstStyle/>
          <a:p>
            <a:fld id="{7987ADEB-6C05-F148-8B7D-E7F62A0EFD63}" type="datetime1">
              <a:rPr lang="fr-FR" smtClean="0"/>
              <a:t>14/06/2022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3DD4FD46-2E2B-094C-A100-2B141A0F8EB7}" type="slidenum">
              <a:rPr lang="fr-FR" smtClean="0"/>
              <a:t>‹N°›</a:t>
            </a:fld>
            <a:endParaRPr lang="fr-FR"/>
          </a:p>
        </p:txBody>
      </p:sp>
    </p:spTree>
    <p:extLst>
      <p:ext uri="{BB962C8B-B14F-4D97-AF65-F5344CB8AC3E}">
        <p14:creationId xmlns:p14="http://schemas.microsoft.com/office/powerpoint/2010/main" val="260366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a:prstGeom prst="rect">
            <a:avLst/>
          </a:prstGeo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a:prstGeom prst="rect">
            <a:avLst/>
          </a:prstGeom>
        </p:spPr>
        <p:txBody>
          <a:bodyPr/>
          <a:lstStyle>
            <a:lvl1pPr>
              <a:defRPr>
                <a:solidFill>
                  <a:schemeClr val="tx2"/>
                </a:solidFill>
              </a:defRPr>
            </a:lvl1pPr>
          </a:lstStyle>
          <a:p>
            <a:fld id="{AB6B2B25-8881-BE43-93A4-31549C2575C6}" type="datetime1">
              <a:rPr lang="fr-FR" smtClean="0"/>
              <a:t>14/06/2022</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DD4FD46-2E2B-094C-A100-2B141A0F8EB7}"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5913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a:prstGeom prst="rect">
            <a:avLst/>
          </a:prstGeo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a:prstGeom prst="rect">
            <a:avLst/>
          </a:prstGeom>
        </p:spPr>
        <p:txBody>
          <a:bodyPr/>
          <a:lstStyle>
            <a:lvl1pPr>
              <a:defRPr>
                <a:solidFill>
                  <a:schemeClr val="tx2"/>
                </a:solidFill>
              </a:defRPr>
            </a:lvl1pPr>
          </a:lstStyle>
          <a:p>
            <a:fld id="{C9FE5277-4A00-524E-A173-E4DE2CE343C7}" type="datetime1">
              <a:rPr lang="fr-FR" smtClean="0"/>
              <a:t>14/06/2022</a:t>
            </a:fld>
            <a:endParaRPr lang="fr-F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fr-F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DD4FD46-2E2B-094C-A100-2B141A0F8EB7}" type="slidenum">
              <a:rPr lang="fr-FR" smtClean="0"/>
              <a:t>‹N°›</a:t>
            </a:fld>
            <a:endParaRPr lang="fr-F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091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fr-FR"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r>
              <a:rPr lang="fr-FR" dirty="0"/>
              <a:t>1</a:t>
            </a:r>
          </a:p>
        </p:txBody>
      </p:sp>
      <p:sp>
        <p:nvSpPr>
          <p:cNvPr id="15" name="Date Placeholder 3">
            <a:extLst>
              <a:ext uri="{FF2B5EF4-FFF2-40B4-BE49-F238E27FC236}">
                <a16:creationId xmlns:a16="http://schemas.microsoft.com/office/drawing/2014/main" id="{8C599132-8286-6812-4122-7DBF2ABF9BB1}"/>
              </a:ext>
            </a:extLst>
          </p:cNvPr>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8E60E3D-B8D8-B345-B317-ACBB4C570BED}" type="datetime1">
              <a:rPr lang="fr-FR" smtClean="0"/>
              <a:t>14/06/2022</a:t>
            </a:fld>
            <a:endParaRPr lang="fr-FR"/>
          </a:p>
        </p:txBody>
      </p:sp>
      <p:sp>
        <p:nvSpPr>
          <p:cNvPr id="16" name="Rectangle 15" title="Side bar">
            <a:extLst>
              <a:ext uri="{FF2B5EF4-FFF2-40B4-BE49-F238E27FC236}">
                <a16:creationId xmlns:a16="http://schemas.microsoft.com/office/drawing/2014/main" id="{90872CE0-0A92-6E1D-54A9-204C0DA393E5}"/>
              </a:ext>
            </a:extLst>
          </p:cNvPr>
          <p:cNvSpPr/>
          <p:nvPr userDrawn="1"/>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EBE6050B-2E9B-DF0D-7A88-801E735CDE27}"/>
              </a:ext>
            </a:extLst>
          </p:cNvPr>
          <p:cNvSpPr/>
          <p:nvPr userDrawn="1"/>
        </p:nvSpPr>
        <p:spPr>
          <a:xfrm>
            <a:off x="682905" y="0"/>
            <a:ext cx="2558005"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EB727C70-BC58-EB92-C8C2-210D3506BB9D}"/>
              </a:ext>
            </a:extLst>
          </p:cNvPr>
          <p:cNvSpPr txBox="1"/>
          <p:nvPr userDrawn="1"/>
        </p:nvSpPr>
        <p:spPr>
          <a:xfrm>
            <a:off x="949264" y="332880"/>
            <a:ext cx="1355499" cy="369332"/>
          </a:xfrm>
          <a:prstGeom prst="rect">
            <a:avLst/>
          </a:prstGeom>
          <a:noFill/>
        </p:spPr>
        <p:txBody>
          <a:bodyPr wrap="none" rtlCol="0">
            <a:spAutoFit/>
          </a:bodyPr>
          <a:lstStyle/>
          <a:p>
            <a:r>
              <a:rPr lang="fr-FR" dirty="0"/>
              <a:t>Introduction</a:t>
            </a:r>
          </a:p>
        </p:txBody>
      </p:sp>
      <p:sp>
        <p:nvSpPr>
          <p:cNvPr id="19" name="ZoneTexte 18">
            <a:extLst>
              <a:ext uri="{FF2B5EF4-FFF2-40B4-BE49-F238E27FC236}">
                <a16:creationId xmlns:a16="http://schemas.microsoft.com/office/drawing/2014/main" id="{AA18E172-A77C-B965-A0CF-FEF3C70197CB}"/>
              </a:ext>
            </a:extLst>
          </p:cNvPr>
          <p:cNvSpPr txBox="1"/>
          <p:nvPr userDrawn="1"/>
        </p:nvSpPr>
        <p:spPr>
          <a:xfrm>
            <a:off x="955404" y="1894305"/>
            <a:ext cx="1812022" cy="646331"/>
          </a:xfrm>
          <a:prstGeom prst="rect">
            <a:avLst/>
          </a:prstGeom>
          <a:noFill/>
        </p:spPr>
        <p:txBody>
          <a:bodyPr wrap="square" rtlCol="0">
            <a:spAutoFit/>
          </a:bodyPr>
          <a:lstStyle/>
          <a:p>
            <a:r>
              <a:rPr lang="fr-FR" dirty="0"/>
              <a:t>Organisation des tâches </a:t>
            </a:r>
          </a:p>
        </p:txBody>
      </p:sp>
      <p:sp>
        <p:nvSpPr>
          <p:cNvPr id="21" name="ZoneTexte 20">
            <a:extLst>
              <a:ext uri="{FF2B5EF4-FFF2-40B4-BE49-F238E27FC236}">
                <a16:creationId xmlns:a16="http://schemas.microsoft.com/office/drawing/2014/main" id="{D0D31718-522B-1469-28C4-6BDB48E4AED8}"/>
              </a:ext>
            </a:extLst>
          </p:cNvPr>
          <p:cNvSpPr txBox="1"/>
          <p:nvPr userDrawn="1"/>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Partie personnelle &amp; Cas d‘utilisation </a:t>
            </a:r>
          </a:p>
        </p:txBody>
      </p:sp>
      <p:sp>
        <p:nvSpPr>
          <p:cNvPr id="22" name="ZoneTexte 21">
            <a:extLst>
              <a:ext uri="{FF2B5EF4-FFF2-40B4-BE49-F238E27FC236}">
                <a16:creationId xmlns:a16="http://schemas.microsoft.com/office/drawing/2014/main" id="{DBCDB24B-CCEE-5641-CFAD-D09A943E8069}"/>
              </a:ext>
            </a:extLst>
          </p:cNvPr>
          <p:cNvSpPr txBox="1"/>
          <p:nvPr userDrawn="1"/>
        </p:nvSpPr>
        <p:spPr>
          <a:xfrm>
            <a:off x="949264" y="6304190"/>
            <a:ext cx="1253869" cy="369332"/>
          </a:xfrm>
          <a:prstGeom prst="rect">
            <a:avLst/>
          </a:prstGeom>
          <a:noFill/>
        </p:spPr>
        <p:txBody>
          <a:bodyPr wrap="none" rtlCol="0">
            <a:spAutoFit/>
          </a:bodyPr>
          <a:lstStyle/>
          <a:p>
            <a:r>
              <a:rPr lang="fr-FR" dirty="0"/>
              <a:t>Conclusion</a:t>
            </a:r>
          </a:p>
        </p:txBody>
      </p:sp>
    </p:spTree>
    <p:extLst>
      <p:ext uri="{BB962C8B-B14F-4D97-AF65-F5344CB8AC3E}">
        <p14:creationId xmlns:p14="http://schemas.microsoft.com/office/powerpoint/2010/main" val="27108466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2" r:id="rId12"/>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33.png"/><Relationship Id="rId10" Type="http://schemas.openxmlformats.org/officeDocument/2006/relationships/image" Target="../media/image36.png"/><Relationship Id="rId4" Type="http://schemas.microsoft.com/office/2007/relationships/hdphoto" Target="../media/hdphoto4.wdp"/><Relationship Id="rId9" Type="http://schemas.openxmlformats.org/officeDocument/2006/relationships/image" Target="../media/image35.png"/><Relationship Id="rId14" Type="http://schemas.microsoft.com/office/2007/relationships/hdphoto" Target="../media/hdphoto8.wdp"/></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1A27ED-9E58-2F7D-55D3-03CF11306105}"/>
              </a:ext>
            </a:extLst>
          </p:cNvPr>
          <p:cNvSpPr>
            <a:spLocks noGrp="1"/>
          </p:cNvSpPr>
          <p:nvPr>
            <p:ph type="ctrTitle"/>
          </p:nvPr>
        </p:nvSpPr>
        <p:spPr>
          <a:xfrm>
            <a:off x="1478522" y="1480930"/>
            <a:ext cx="5301138" cy="3254321"/>
          </a:xfrm>
        </p:spPr>
        <p:txBody>
          <a:bodyPr>
            <a:normAutofit/>
          </a:bodyPr>
          <a:lstStyle/>
          <a:p>
            <a:pPr algn="l"/>
            <a:r>
              <a:rPr lang="fr-FR" sz="6600"/>
              <a:t>PROJET </a:t>
            </a:r>
            <a:br>
              <a:rPr lang="fr-FR" sz="6600"/>
            </a:br>
            <a:r>
              <a:rPr lang="fr-FR" sz="6600"/>
              <a:t>Sunshare 2022 </a:t>
            </a:r>
          </a:p>
        </p:txBody>
      </p:sp>
      <p:sp>
        <p:nvSpPr>
          <p:cNvPr id="3" name="Sous-titre 2">
            <a:extLst>
              <a:ext uri="{FF2B5EF4-FFF2-40B4-BE49-F238E27FC236}">
                <a16:creationId xmlns:a16="http://schemas.microsoft.com/office/drawing/2014/main" id="{BE4E584B-8D90-98CA-4F2C-C04853AFFA3F}"/>
              </a:ext>
            </a:extLst>
          </p:cNvPr>
          <p:cNvSpPr>
            <a:spLocks noGrp="1"/>
          </p:cNvSpPr>
          <p:nvPr>
            <p:ph type="subTitle" idx="1"/>
          </p:nvPr>
        </p:nvSpPr>
        <p:spPr>
          <a:xfrm>
            <a:off x="1478524" y="4804850"/>
            <a:ext cx="5284876" cy="1086237"/>
          </a:xfrm>
        </p:spPr>
        <p:txBody>
          <a:bodyPr>
            <a:normAutofit/>
          </a:bodyPr>
          <a:lstStyle/>
          <a:p>
            <a:pPr algn="l">
              <a:spcAft>
                <a:spcPts val="600"/>
              </a:spcAft>
            </a:pPr>
            <a:r>
              <a:rPr lang="fr-FR" dirty="0"/>
              <a:t>Ayaad AHAMADA</a:t>
            </a:r>
          </a:p>
        </p:txBody>
      </p:sp>
      <p:pic>
        <p:nvPicPr>
          <p:cNvPr id="2052" name="Picture 4" descr="C'est l'été dans le rayon textile ! - Les Ateliers LigéteRiens">
            <a:extLst>
              <a:ext uri="{FF2B5EF4-FFF2-40B4-BE49-F238E27FC236}">
                <a16:creationId xmlns:a16="http://schemas.microsoft.com/office/drawing/2014/main" id="{9CA7F88E-17C7-FF84-921C-9760AD8C2B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5675" y="1338739"/>
            <a:ext cx="3415614" cy="3415614"/>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D8ACF3B3-6F0F-36E6-F630-31552B0C9684}"/>
              </a:ext>
            </a:extLst>
          </p:cNvPr>
          <p:cNvSpPr>
            <a:spLocks noGrp="1"/>
          </p:cNvSpPr>
          <p:nvPr>
            <p:ph type="sldNum" sz="quarter" idx="12"/>
          </p:nvPr>
        </p:nvSpPr>
        <p:spPr/>
        <p:txBody>
          <a:bodyPr/>
          <a:lstStyle/>
          <a:p>
            <a:fld id="{3DD4FD46-2E2B-094C-A100-2B141A0F8EB7}" type="slidenum">
              <a:rPr lang="fr-FR" sz="1600" smtClean="0"/>
              <a:t>1</a:t>
            </a:fld>
            <a:endParaRPr lang="fr-FR" dirty="0"/>
          </a:p>
        </p:txBody>
      </p:sp>
    </p:spTree>
    <p:extLst>
      <p:ext uri="{BB962C8B-B14F-4D97-AF65-F5344CB8AC3E}">
        <p14:creationId xmlns:p14="http://schemas.microsoft.com/office/powerpoint/2010/main" val="32610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0000" fill="hold"/>
                                        <p:tgtEl>
                                          <p:spTgt spid="20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dirty="0"/>
              <a:t>Schéma de la base de données</a:t>
            </a:r>
            <a:endParaRPr lang="fr-FR" sz="3200" b="1" u="sng" dirty="0"/>
          </a:p>
        </p:txBody>
      </p:sp>
      <p:sp>
        <p:nvSpPr>
          <p:cNvPr id="14" name="Signalisation droite 13">
            <a:extLst>
              <a:ext uri="{FF2B5EF4-FFF2-40B4-BE49-F238E27FC236}">
                <a16:creationId xmlns:a16="http://schemas.microsoft.com/office/drawing/2014/main" id="{A52793A3-6661-5807-42C4-2CA046C28581}"/>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Chevron 15">
            <a:extLst>
              <a:ext uri="{FF2B5EF4-FFF2-40B4-BE49-F238E27FC236}">
                <a16:creationId xmlns:a16="http://schemas.microsoft.com/office/drawing/2014/main" id="{3567128D-15C6-ABD6-14CE-8D458D93DAEB}"/>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Chevron 19">
            <a:extLst>
              <a:ext uri="{FF2B5EF4-FFF2-40B4-BE49-F238E27FC236}">
                <a16:creationId xmlns:a16="http://schemas.microsoft.com/office/drawing/2014/main" id="{2E58E91A-DBDA-154D-E582-A908F5FFB14E}"/>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Chevron 20">
            <a:extLst>
              <a:ext uri="{FF2B5EF4-FFF2-40B4-BE49-F238E27FC236}">
                <a16:creationId xmlns:a16="http://schemas.microsoft.com/office/drawing/2014/main" id="{089BEB12-4BCC-C160-6E4E-EC862199C54A}"/>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Chevron 21">
            <a:extLst>
              <a:ext uri="{FF2B5EF4-FFF2-40B4-BE49-F238E27FC236}">
                <a16:creationId xmlns:a16="http://schemas.microsoft.com/office/drawing/2014/main" id="{C97E7182-3231-EE15-C13E-07E3CAB9B94B}"/>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3" name="Chevron 22">
            <a:extLst>
              <a:ext uri="{FF2B5EF4-FFF2-40B4-BE49-F238E27FC236}">
                <a16:creationId xmlns:a16="http://schemas.microsoft.com/office/drawing/2014/main" id="{C269CA21-B98F-4D01-942F-2231181B4D03}"/>
              </a:ext>
            </a:extLst>
          </p:cNvPr>
          <p:cNvSpPr/>
          <p:nvPr/>
        </p:nvSpPr>
        <p:spPr>
          <a:xfrm rot="5400000">
            <a:off x="-12681" y="3566432"/>
            <a:ext cx="497560"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4" name="Image 3">
            <a:extLst>
              <a:ext uri="{FF2B5EF4-FFF2-40B4-BE49-F238E27FC236}">
                <a16:creationId xmlns:a16="http://schemas.microsoft.com/office/drawing/2014/main" id="{E830D9D5-A284-F1C1-F41F-843021E42623}"/>
              </a:ext>
            </a:extLst>
          </p:cNvPr>
          <p:cNvPicPr>
            <a:picLocks noChangeAspect="1"/>
          </p:cNvPicPr>
          <p:nvPr/>
        </p:nvPicPr>
        <p:blipFill>
          <a:blip r:embed="rId3"/>
          <a:stretch>
            <a:fillRect/>
          </a:stretch>
        </p:blipFill>
        <p:spPr>
          <a:xfrm>
            <a:off x="3720509" y="2121840"/>
            <a:ext cx="7975536" cy="3554810"/>
          </a:xfrm>
          <a:prstGeom prst="rect">
            <a:avLst/>
          </a:prstGeom>
        </p:spPr>
      </p:pic>
      <p:sp>
        <p:nvSpPr>
          <p:cNvPr id="5" name="Espace réservé du numéro de diapositive 4">
            <a:extLst>
              <a:ext uri="{FF2B5EF4-FFF2-40B4-BE49-F238E27FC236}">
                <a16:creationId xmlns:a16="http://schemas.microsoft.com/office/drawing/2014/main" id="{1FF2526B-0EE9-36AE-3BE5-62F7A0DF1B2F}"/>
              </a:ext>
            </a:extLst>
          </p:cNvPr>
          <p:cNvSpPr>
            <a:spLocks noGrp="1"/>
          </p:cNvSpPr>
          <p:nvPr>
            <p:ph type="sldNum" sz="quarter" idx="12"/>
          </p:nvPr>
        </p:nvSpPr>
        <p:spPr/>
        <p:txBody>
          <a:bodyPr/>
          <a:lstStyle/>
          <a:p>
            <a:fld id="{3DD4FD46-2E2B-094C-A100-2B141A0F8EB7}" type="slidenum">
              <a:rPr lang="fr-FR" smtClean="0"/>
              <a:t>10</a:t>
            </a:fld>
            <a:endParaRPr lang="fr-FR" dirty="0"/>
          </a:p>
        </p:txBody>
      </p:sp>
      <p:pic>
        <p:nvPicPr>
          <p:cNvPr id="1026" name="Picture 2" descr="Faux Erreur Est Manquant - Images vectorielles gratuites sur Pixabay">
            <a:extLst>
              <a:ext uri="{FF2B5EF4-FFF2-40B4-BE49-F238E27FC236}">
                <a16:creationId xmlns:a16="http://schemas.microsoft.com/office/drawing/2014/main" id="{A1AEF73F-81BF-4FC6-4A28-6B3814B1C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999" y="2106967"/>
            <a:ext cx="3584556" cy="358455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8502C03A-33B5-D544-0A59-75F3917D8EDB}"/>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35597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360"/>
                                          </p:val>
                                        </p:tav>
                                        <p:tav tm="100000">
                                          <p:val>
                                            <p:fltVal val="0"/>
                                          </p:val>
                                        </p:tav>
                                      </p:tavLst>
                                    </p:anim>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dirty="0"/>
              <a:t>Schéma de la base de données</a:t>
            </a:r>
            <a:endParaRPr lang="fr-FR" sz="3200" b="1" u="sng" dirty="0"/>
          </a:p>
        </p:txBody>
      </p:sp>
      <p:pic>
        <p:nvPicPr>
          <p:cNvPr id="3" name="Image 2">
            <a:extLst>
              <a:ext uri="{FF2B5EF4-FFF2-40B4-BE49-F238E27FC236}">
                <a16:creationId xmlns:a16="http://schemas.microsoft.com/office/drawing/2014/main" id="{BA8A6188-0864-40C3-D56E-58DEEA0C97BD}"/>
              </a:ext>
            </a:extLst>
          </p:cNvPr>
          <p:cNvPicPr>
            <a:picLocks noChangeAspect="1"/>
          </p:cNvPicPr>
          <p:nvPr/>
        </p:nvPicPr>
        <p:blipFill>
          <a:blip r:embed="rId3"/>
          <a:stretch>
            <a:fillRect/>
          </a:stretch>
        </p:blipFill>
        <p:spPr>
          <a:xfrm>
            <a:off x="3431275" y="1066660"/>
            <a:ext cx="8664049" cy="5520575"/>
          </a:xfrm>
          <a:prstGeom prst="rect">
            <a:avLst/>
          </a:prstGeom>
        </p:spPr>
      </p:pic>
      <p:sp>
        <p:nvSpPr>
          <p:cNvPr id="14" name="Signalisation droite 13">
            <a:extLst>
              <a:ext uri="{FF2B5EF4-FFF2-40B4-BE49-F238E27FC236}">
                <a16:creationId xmlns:a16="http://schemas.microsoft.com/office/drawing/2014/main" id="{A52793A3-6661-5807-42C4-2CA046C28581}"/>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Chevron 15">
            <a:extLst>
              <a:ext uri="{FF2B5EF4-FFF2-40B4-BE49-F238E27FC236}">
                <a16:creationId xmlns:a16="http://schemas.microsoft.com/office/drawing/2014/main" id="{3567128D-15C6-ABD6-14CE-8D458D93DAEB}"/>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Chevron 19">
            <a:extLst>
              <a:ext uri="{FF2B5EF4-FFF2-40B4-BE49-F238E27FC236}">
                <a16:creationId xmlns:a16="http://schemas.microsoft.com/office/drawing/2014/main" id="{2E58E91A-DBDA-154D-E582-A908F5FFB14E}"/>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Chevron 20">
            <a:extLst>
              <a:ext uri="{FF2B5EF4-FFF2-40B4-BE49-F238E27FC236}">
                <a16:creationId xmlns:a16="http://schemas.microsoft.com/office/drawing/2014/main" id="{089BEB12-4BCC-C160-6E4E-EC862199C54A}"/>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Chevron 21">
            <a:extLst>
              <a:ext uri="{FF2B5EF4-FFF2-40B4-BE49-F238E27FC236}">
                <a16:creationId xmlns:a16="http://schemas.microsoft.com/office/drawing/2014/main" id="{C97E7182-3231-EE15-C13E-07E3CAB9B94B}"/>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3" name="Chevron 22">
            <a:extLst>
              <a:ext uri="{FF2B5EF4-FFF2-40B4-BE49-F238E27FC236}">
                <a16:creationId xmlns:a16="http://schemas.microsoft.com/office/drawing/2014/main" id="{C269CA21-B98F-4D01-942F-2231181B4D03}"/>
              </a:ext>
            </a:extLst>
          </p:cNvPr>
          <p:cNvSpPr/>
          <p:nvPr/>
        </p:nvSpPr>
        <p:spPr>
          <a:xfrm rot="5400000">
            <a:off x="-12681" y="3566432"/>
            <a:ext cx="497560"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 name="Espace réservé du numéro de diapositive 4">
            <a:extLst>
              <a:ext uri="{FF2B5EF4-FFF2-40B4-BE49-F238E27FC236}">
                <a16:creationId xmlns:a16="http://schemas.microsoft.com/office/drawing/2014/main" id="{1FF2526B-0EE9-36AE-3BE5-62F7A0DF1B2F}"/>
              </a:ext>
            </a:extLst>
          </p:cNvPr>
          <p:cNvSpPr>
            <a:spLocks noGrp="1"/>
          </p:cNvSpPr>
          <p:nvPr>
            <p:ph type="sldNum" sz="quarter" idx="12"/>
          </p:nvPr>
        </p:nvSpPr>
        <p:spPr/>
        <p:txBody>
          <a:bodyPr/>
          <a:lstStyle/>
          <a:p>
            <a:fld id="{3DD4FD46-2E2B-094C-A100-2B141A0F8EB7}" type="slidenum">
              <a:rPr lang="fr-FR" smtClean="0"/>
              <a:t>11</a:t>
            </a:fld>
            <a:endParaRPr lang="fr-FR" dirty="0"/>
          </a:p>
        </p:txBody>
      </p:sp>
      <p:sp>
        <p:nvSpPr>
          <p:cNvPr id="12" name="ZoneTexte 11">
            <a:extLst>
              <a:ext uri="{FF2B5EF4-FFF2-40B4-BE49-F238E27FC236}">
                <a16:creationId xmlns:a16="http://schemas.microsoft.com/office/drawing/2014/main" id="{D9D3BDD4-E703-65E2-A5E1-38E3655FA753}"/>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70353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Comparatifs : Système de Gestion de Base de Données</a:t>
            </a:r>
          </a:p>
        </p:txBody>
      </p:sp>
      <p:pic>
        <p:nvPicPr>
          <p:cNvPr id="10242" name="Picture 2">
            <a:extLst>
              <a:ext uri="{FF2B5EF4-FFF2-40B4-BE49-F238E27FC236}">
                <a16:creationId xmlns:a16="http://schemas.microsoft.com/office/drawing/2014/main" id="{7649D5D5-ED83-B4F7-3026-EB5D069F7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763" y="1202043"/>
            <a:ext cx="3176874" cy="85737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04478E8F-56BC-D02E-9529-14C925F5B2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772" b="89860" l="10000" r="90000">
                        <a14:foregroundMark x1="45088" y1="10296" x2="45088" y2="10296"/>
                        <a14:foregroundMark x1="49123" y1="5772" x2="49123" y2="5772"/>
                        <a14:foregroundMark x1="66667" y1="26677" x2="66667" y2="26677"/>
                        <a14:foregroundMark x1="65614" y1="24025" x2="65614" y2="24025"/>
                        <a14:foregroundMark x1="68596" y1="26677" x2="68596" y2="26677"/>
                        <a14:foregroundMark x1="68772" y1="26677" x2="68772" y2="26677"/>
                        <a14:foregroundMark x1="80965" y1="52106" x2="80965" y2="52106"/>
                        <a14:foregroundMark x1="72018" y1="72387" x2="72018" y2="72387"/>
                        <a14:foregroundMark x1="71754" y1="77223" x2="71754" y2="77223"/>
                        <a14:foregroundMark x1="71754" y1="77223" x2="71754" y2="77223"/>
                        <a14:foregroundMark x1="71754" y1="77691" x2="71754" y2="77691"/>
                        <a14:foregroundMark x1="71754" y1="77691" x2="71316" y2="80343"/>
                        <a14:foregroundMark x1="75439" y1="68955" x2="75614" y2="80655"/>
                        <a14:foregroundMark x1="48684" y1="70359" x2="48509" y2="69267"/>
                        <a14:foregroundMark x1="43772" y1="75351" x2="43947" y2="76911"/>
                        <a14:foregroundMark x1="44386" y1="76443" x2="44211" y2="85647"/>
                        <a14:foregroundMark x1="34386" y1="75039" x2="35877" y2="84087"/>
                        <a14:foregroundMark x1="50614" y1="76131" x2="54649" y2="76443"/>
                        <a14:foregroundMark x1="15351" y1="84867" x2="15351" y2="68487"/>
                        <a14:foregroundMark x1="17018" y1="68175" x2="18070" y2="73479"/>
                        <a14:foregroundMark x1="18772" y1="75039" x2="20877" y2="84087"/>
                        <a14:foregroundMark x1="23246" y1="85959" x2="27719" y2="68175"/>
                        <a14:foregroundMark x1="55702" y1="77691" x2="56404" y2="81123"/>
                        <a14:foregroundMark x1="56404" y1="78783" x2="56404" y2="83307"/>
                        <a14:foregroundMark x1="61491" y1="71919" x2="61316" y2="82215"/>
                        <a14:foregroundMark x1="86754" y1="82527" x2="86754" y2="82527"/>
                        <a14:foregroundMark x1="87982" y1="81903" x2="87982" y2="81903"/>
                        <a14:foregroundMark x1="87982" y1="82215" x2="87982" y2="82215"/>
                        <a14:foregroundMark x1="88246" y1="82527" x2="88246" y2="82527"/>
                        <a14:foregroundMark x1="88246" y1="82527" x2="88246" y2="82527"/>
                        <a14:foregroundMark x1="14649" y1="53666" x2="14649" y2="53666"/>
                        <a14:foregroundMark x1="28158" y1="52106" x2="28158" y2="52106"/>
                        <a14:foregroundMark x1="30088" y1="52106" x2="30088" y2="52106"/>
                        <a14:foregroundMark x1="33509" y1="52574" x2="33509" y2="52574"/>
                        <a14:foregroundMark x1="33509" y1="47582" x2="33509" y2="47582"/>
                        <a14:foregroundMark x1="35614" y1="56318" x2="35614" y2="56318"/>
                        <a14:foregroundMark x1="42719" y1="54134" x2="42719" y2="54134"/>
                        <a14:foregroundMark x1="50000" y1="53354" x2="50000" y2="53354"/>
                        <a14:foregroundMark x1="30263" y1="78471" x2="30263" y2="78471"/>
                        <a14:foregroundMark x1="67895" y1="31981" x2="67895" y2="31981"/>
                        <a14:backgroundMark x1="86140" y1="82995" x2="86140" y2="82995"/>
                        <a14:backgroundMark x1="85877" y1="83307" x2="85877" y2="83307"/>
                      </a14:backgroundRemoval>
                    </a14:imgEffect>
                  </a14:imgLayer>
                </a14:imgProps>
              </a:ext>
              <a:ext uri="{28A0092B-C50C-407E-A947-70E740481C1C}">
                <a14:useLocalDpi xmlns:a14="http://schemas.microsoft.com/office/drawing/2010/main" val="0"/>
              </a:ext>
            </a:extLst>
          </a:blip>
          <a:srcRect/>
          <a:stretch>
            <a:fillRect/>
          </a:stretch>
        </p:blipFill>
        <p:spPr bwMode="auto">
          <a:xfrm>
            <a:off x="8553256" y="868588"/>
            <a:ext cx="2711093" cy="15242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 coins arrondis 12">
            <a:extLst>
              <a:ext uri="{FF2B5EF4-FFF2-40B4-BE49-F238E27FC236}">
                <a16:creationId xmlns:a16="http://schemas.microsoft.com/office/drawing/2014/main" id="{04FD74B1-456E-3FDD-DF43-19915B04C997}"/>
              </a:ext>
            </a:extLst>
          </p:cNvPr>
          <p:cNvSpPr/>
          <p:nvPr/>
        </p:nvSpPr>
        <p:spPr>
          <a:xfrm>
            <a:off x="3473762" y="2553121"/>
            <a:ext cx="3671549" cy="1483339"/>
          </a:xfrm>
          <a:prstGeom prst="round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r>
              <a:rPr lang="fr-FR" dirty="0">
                <a:solidFill>
                  <a:schemeClr val="tx1"/>
                </a:solidFill>
              </a:rPr>
              <a:t>Accès simple aux données, stockage, saisie et récupération </a:t>
            </a:r>
          </a:p>
        </p:txBody>
      </p:sp>
      <p:sp>
        <p:nvSpPr>
          <p:cNvPr id="14" name="Rectangle : coins arrondis 13">
            <a:extLst>
              <a:ext uri="{FF2B5EF4-FFF2-40B4-BE49-F238E27FC236}">
                <a16:creationId xmlns:a16="http://schemas.microsoft.com/office/drawing/2014/main" id="{4798CFFC-D783-F2C5-B31A-6EAE132D6837}"/>
              </a:ext>
            </a:extLst>
          </p:cNvPr>
          <p:cNvSpPr/>
          <p:nvPr/>
        </p:nvSpPr>
        <p:spPr>
          <a:xfrm>
            <a:off x="3473763" y="4172618"/>
            <a:ext cx="3671548" cy="1483339"/>
          </a:xfrm>
          <a:prstGeom prst="roundRect">
            <a:avLst/>
          </a:prstGeom>
          <a:solidFill>
            <a:srgbClr val="FFC00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r>
              <a:rPr lang="fr-FR" dirty="0">
                <a:solidFill>
                  <a:schemeClr val="tx1"/>
                </a:solidFill>
              </a:rPr>
              <a:t>Consommation de mémoire</a:t>
            </a:r>
          </a:p>
          <a:p>
            <a:br>
              <a:rPr lang="fr-FR" dirty="0"/>
            </a:br>
            <a:endParaRPr lang="fr-FR" dirty="0"/>
          </a:p>
        </p:txBody>
      </p:sp>
      <p:sp>
        <p:nvSpPr>
          <p:cNvPr id="15" name="Rectangle : coins arrondis 14">
            <a:extLst>
              <a:ext uri="{FF2B5EF4-FFF2-40B4-BE49-F238E27FC236}">
                <a16:creationId xmlns:a16="http://schemas.microsoft.com/office/drawing/2014/main" id="{0BA1C393-031B-E9D0-6BA6-85FB3774D5A0}"/>
              </a:ext>
            </a:extLst>
          </p:cNvPr>
          <p:cNvSpPr/>
          <p:nvPr/>
        </p:nvSpPr>
        <p:spPr>
          <a:xfrm>
            <a:off x="8266161" y="2553121"/>
            <a:ext cx="3671549" cy="1483339"/>
          </a:xfrm>
          <a:prstGeom prst="roundRect">
            <a:avLst/>
          </a:prstGeom>
          <a:solidFill>
            <a:srgbClr val="92D05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r>
              <a:rPr lang="fr-FR" dirty="0">
                <a:solidFill>
                  <a:schemeClr val="tx1"/>
                </a:solidFill>
              </a:rPr>
              <a:t>Libre et Open-source</a:t>
            </a:r>
          </a:p>
          <a:p>
            <a:br>
              <a:rPr lang="fr-FR" dirty="0">
                <a:solidFill>
                  <a:schemeClr val="tx1"/>
                </a:solidFill>
              </a:rPr>
            </a:br>
            <a:r>
              <a:rPr lang="fr-FR" dirty="0">
                <a:solidFill>
                  <a:schemeClr val="tx1"/>
                </a:solidFill>
              </a:rPr>
              <a:t>Facilité de déploiement et de prise en main</a:t>
            </a:r>
          </a:p>
        </p:txBody>
      </p:sp>
      <p:sp>
        <p:nvSpPr>
          <p:cNvPr id="16" name="Rectangle : coins arrondis 15">
            <a:extLst>
              <a:ext uri="{FF2B5EF4-FFF2-40B4-BE49-F238E27FC236}">
                <a16:creationId xmlns:a16="http://schemas.microsoft.com/office/drawing/2014/main" id="{E867A74D-60E1-B82D-E514-B89009D40600}"/>
              </a:ext>
            </a:extLst>
          </p:cNvPr>
          <p:cNvSpPr/>
          <p:nvPr/>
        </p:nvSpPr>
        <p:spPr>
          <a:xfrm>
            <a:off x="8266162" y="4172618"/>
            <a:ext cx="3671548" cy="1483339"/>
          </a:xfrm>
          <a:prstGeom prst="roundRect">
            <a:avLst/>
          </a:prstGeom>
          <a:solidFill>
            <a:srgbClr val="FFC000"/>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r>
              <a:rPr lang="fr-FR" dirty="0">
                <a:solidFill>
                  <a:schemeClr val="tx1"/>
                </a:solidFill>
              </a:rPr>
              <a:t>En cas de corruption, il faut souvent passer par une restauration</a:t>
            </a:r>
          </a:p>
          <a:p>
            <a:endParaRPr lang="fr-FR" dirty="0"/>
          </a:p>
        </p:txBody>
      </p:sp>
      <p:sp>
        <p:nvSpPr>
          <p:cNvPr id="4" name="Rectangle 3">
            <a:extLst>
              <a:ext uri="{FF2B5EF4-FFF2-40B4-BE49-F238E27FC236}">
                <a16:creationId xmlns:a16="http://schemas.microsoft.com/office/drawing/2014/main" id="{DFEBCCE2-CEEE-2B6A-21B8-58F52AF6D514}"/>
              </a:ext>
            </a:extLst>
          </p:cNvPr>
          <p:cNvSpPr/>
          <p:nvPr/>
        </p:nvSpPr>
        <p:spPr>
          <a:xfrm>
            <a:off x="8380929" y="5749637"/>
            <a:ext cx="3671548" cy="665159"/>
          </a:xfrm>
          <a:prstGeom prst="rect">
            <a:avLst/>
          </a:prstGeom>
        </p:spPr>
        <p:txBody>
          <a:bodyPr wrap="square">
            <a:spAutoFit/>
          </a:bodyPr>
          <a:lstStyle/>
          <a:p>
            <a:r>
              <a:rPr lang="fr-FR" sz="1600" b="1" i="1" dirty="0">
                <a:solidFill>
                  <a:srgbClr val="000000"/>
                </a:solidFill>
                <a:latin typeface="Arial" panose="020B0604020202020204" pitchFamily="34" charset="0"/>
              </a:rPr>
              <a:t>Cas d'utilisation</a:t>
            </a:r>
            <a:r>
              <a:rPr lang="fr-FR" sz="1600" i="1" dirty="0">
                <a:solidFill>
                  <a:srgbClr val="000000"/>
                </a:solidFill>
                <a:latin typeface="Arial" panose="020B0604020202020204" pitchFamily="34" charset="0"/>
              </a:rPr>
              <a:t> : </a:t>
            </a:r>
            <a:r>
              <a:rPr lang="fr-FR" i="1" dirty="0">
                <a:solidFill>
                  <a:srgbClr val="000000"/>
                </a:solidFill>
                <a:latin typeface="Arial" panose="020B0604020202020204" pitchFamily="34" charset="0"/>
              </a:rPr>
              <a:t>Web app de petite taille.</a:t>
            </a:r>
            <a:r>
              <a:rPr lang="fr-FR" sz="1600" i="1" dirty="0">
                <a:solidFill>
                  <a:srgbClr val="000000"/>
                </a:solidFill>
                <a:latin typeface="Arial" panose="020B0604020202020204" pitchFamily="34" charset="0"/>
              </a:rPr>
              <a:t> </a:t>
            </a:r>
            <a:endParaRPr lang="fr-FR" dirty="0"/>
          </a:p>
        </p:txBody>
      </p:sp>
      <p:sp>
        <p:nvSpPr>
          <p:cNvPr id="5" name="Rectangle 4">
            <a:extLst>
              <a:ext uri="{FF2B5EF4-FFF2-40B4-BE49-F238E27FC236}">
                <a16:creationId xmlns:a16="http://schemas.microsoft.com/office/drawing/2014/main" id="{4A0D70A8-AC6C-435C-0D5B-883619B2765F}"/>
              </a:ext>
            </a:extLst>
          </p:cNvPr>
          <p:cNvSpPr/>
          <p:nvPr/>
        </p:nvSpPr>
        <p:spPr>
          <a:xfrm>
            <a:off x="3546214" y="5816813"/>
            <a:ext cx="3526644" cy="646331"/>
          </a:xfrm>
          <a:prstGeom prst="rect">
            <a:avLst/>
          </a:prstGeom>
        </p:spPr>
        <p:txBody>
          <a:bodyPr wrap="square">
            <a:spAutoFit/>
          </a:bodyPr>
          <a:lstStyle/>
          <a:p>
            <a:r>
              <a:rPr lang="fr-FR" sz="1600" b="1" i="1" dirty="0">
                <a:solidFill>
                  <a:srgbClr val="000000"/>
                </a:solidFill>
                <a:latin typeface="Arial" panose="020B0604020202020204" pitchFamily="34" charset="0"/>
              </a:rPr>
              <a:t>C</a:t>
            </a:r>
            <a:r>
              <a:rPr lang="fr-FR" b="1" i="1" dirty="0">
                <a:solidFill>
                  <a:srgbClr val="000000"/>
                </a:solidFill>
                <a:latin typeface="Arial" panose="020B0604020202020204" pitchFamily="34" charset="0"/>
              </a:rPr>
              <a:t>as d'utilisation</a:t>
            </a:r>
            <a:r>
              <a:rPr lang="fr-FR" i="1" dirty="0">
                <a:solidFill>
                  <a:srgbClr val="000000"/>
                </a:solidFill>
                <a:latin typeface="Arial" panose="020B0604020202020204" pitchFamily="34" charset="0"/>
              </a:rPr>
              <a:t> : </a:t>
            </a:r>
            <a:r>
              <a:rPr lang="fr-FR" dirty="0">
                <a:solidFill>
                  <a:srgbClr val="000000"/>
                </a:solidFill>
                <a:latin typeface="Arial" panose="020B0604020202020204" pitchFamily="34" charset="0"/>
              </a:rPr>
              <a:t>intégration de données en temps réel </a:t>
            </a:r>
            <a:endParaRPr lang="fr-FR" dirty="0"/>
          </a:p>
        </p:txBody>
      </p:sp>
      <p:sp>
        <p:nvSpPr>
          <p:cNvPr id="31" name="Signalisation droite 30">
            <a:extLst>
              <a:ext uri="{FF2B5EF4-FFF2-40B4-BE49-F238E27FC236}">
                <a16:creationId xmlns:a16="http://schemas.microsoft.com/office/drawing/2014/main" id="{4105EAC8-CFAD-DFE0-A21A-C4C090956955}"/>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Chevron 32">
            <a:extLst>
              <a:ext uri="{FF2B5EF4-FFF2-40B4-BE49-F238E27FC236}">
                <a16:creationId xmlns:a16="http://schemas.microsoft.com/office/drawing/2014/main" id="{68FF4C25-A836-B1BF-641B-0D1D568EAA81}"/>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7" name="Chevron 36">
            <a:extLst>
              <a:ext uri="{FF2B5EF4-FFF2-40B4-BE49-F238E27FC236}">
                <a16:creationId xmlns:a16="http://schemas.microsoft.com/office/drawing/2014/main" id="{B10E620A-B743-9712-0EC2-774D85C6C888}"/>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8" name="Chevron 37">
            <a:extLst>
              <a:ext uri="{FF2B5EF4-FFF2-40B4-BE49-F238E27FC236}">
                <a16:creationId xmlns:a16="http://schemas.microsoft.com/office/drawing/2014/main" id="{335B5151-1630-8786-6D20-2CF65E80E921}"/>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9" name="Chevron 38">
            <a:extLst>
              <a:ext uri="{FF2B5EF4-FFF2-40B4-BE49-F238E27FC236}">
                <a16:creationId xmlns:a16="http://schemas.microsoft.com/office/drawing/2014/main" id="{E99567FD-3393-0DF2-D8F6-69081DCBF96A}"/>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0" name="Chevron 39">
            <a:extLst>
              <a:ext uri="{FF2B5EF4-FFF2-40B4-BE49-F238E27FC236}">
                <a16:creationId xmlns:a16="http://schemas.microsoft.com/office/drawing/2014/main" id="{5A546B6E-501C-D62B-B469-A4D85E30BAFF}"/>
              </a:ext>
            </a:extLst>
          </p:cNvPr>
          <p:cNvSpPr/>
          <p:nvPr/>
        </p:nvSpPr>
        <p:spPr>
          <a:xfrm rot="5400000">
            <a:off x="-83951" y="3637701"/>
            <a:ext cx="64009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1A989516-4A96-F305-C196-06106AA4590C}"/>
              </a:ext>
            </a:extLst>
          </p:cNvPr>
          <p:cNvSpPr>
            <a:spLocks noGrp="1"/>
          </p:cNvSpPr>
          <p:nvPr>
            <p:ph type="sldNum" sz="quarter" idx="12"/>
          </p:nvPr>
        </p:nvSpPr>
        <p:spPr/>
        <p:txBody>
          <a:bodyPr/>
          <a:lstStyle/>
          <a:p>
            <a:fld id="{3DD4FD46-2E2B-094C-A100-2B141A0F8EB7}" type="slidenum">
              <a:rPr lang="fr-FR" smtClean="0"/>
              <a:t>12</a:t>
            </a:fld>
            <a:endParaRPr lang="fr-FR" dirty="0"/>
          </a:p>
        </p:txBody>
      </p:sp>
      <p:sp>
        <p:nvSpPr>
          <p:cNvPr id="18" name="ZoneTexte 17">
            <a:extLst>
              <a:ext uri="{FF2B5EF4-FFF2-40B4-BE49-F238E27FC236}">
                <a16:creationId xmlns:a16="http://schemas.microsoft.com/office/drawing/2014/main" id="{1F85E93F-DC08-5748-7B51-F356F8B62040}"/>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372002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830997"/>
          </a:xfrm>
          <a:prstGeom prst="rect">
            <a:avLst/>
          </a:prstGeom>
        </p:spPr>
        <p:txBody>
          <a:bodyPr wrap="square">
            <a:spAutoFit/>
          </a:bodyPr>
          <a:lstStyle/>
          <a:p>
            <a:pPr algn="ctr"/>
            <a:r>
              <a:rPr lang="fr-FR" sz="2400" b="1" u="sng" dirty="0"/>
              <a:t>Cas d’utilisation</a:t>
            </a:r>
            <a:r>
              <a:rPr lang="fr-FR" sz="2400" b="1" dirty="0"/>
              <a:t> : Visualiser les indicateurs locaux </a:t>
            </a:r>
          </a:p>
          <a:p>
            <a:pPr algn="ctr"/>
            <a:r>
              <a:rPr lang="fr-FR" sz="2400" b="1" dirty="0"/>
              <a:t>en temps réel</a:t>
            </a:r>
            <a:endParaRPr lang="fr-FR" sz="2400" b="1" u="sng" dirty="0"/>
          </a:p>
        </p:txBody>
      </p:sp>
      <p:pic>
        <p:nvPicPr>
          <p:cNvPr id="4" name="Image 3" descr="Une image contenant texte&#10;&#10;Description générée automatiquement">
            <a:extLst>
              <a:ext uri="{FF2B5EF4-FFF2-40B4-BE49-F238E27FC236}">
                <a16:creationId xmlns:a16="http://schemas.microsoft.com/office/drawing/2014/main" id="{F02DA649-FF12-AE7B-3319-A14093AD6A21}"/>
              </a:ext>
            </a:extLst>
          </p:cNvPr>
          <p:cNvPicPr>
            <a:picLocks noChangeAspect="1"/>
          </p:cNvPicPr>
          <p:nvPr/>
        </p:nvPicPr>
        <p:blipFill>
          <a:blip r:embed="rId3"/>
          <a:stretch>
            <a:fillRect/>
          </a:stretch>
        </p:blipFill>
        <p:spPr>
          <a:xfrm>
            <a:off x="5132393" y="1459734"/>
            <a:ext cx="5183370" cy="2095405"/>
          </a:xfrm>
          <a:prstGeom prst="rect">
            <a:avLst/>
          </a:prstGeom>
        </p:spPr>
      </p:pic>
      <p:sp>
        <p:nvSpPr>
          <p:cNvPr id="5" name="ZoneTexte 4">
            <a:extLst>
              <a:ext uri="{FF2B5EF4-FFF2-40B4-BE49-F238E27FC236}">
                <a16:creationId xmlns:a16="http://schemas.microsoft.com/office/drawing/2014/main" id="{5B1DF951-8F0D-99EE-5591-37F3F200CBA0}"/>
              </a:ext>
            </a:extLst>
          </p:cNvPr>
          <p:cNvSpPr txBox="1"/>
          <p:nvPr/>
        </p:nvSpPr>
        <p:spPr>
          <a:xfrm>
            <a:off x="3415813" y="4296442"/>
            <a:ext cx="8645558" cy="646331"/>
          </a:xfrm>
          <a:prstGeom prst="rect">
            <a:avLst/>
          </a:prstGeom>
          <a:noFill/>
        </p:spPr>
        <p:txBody>
          <a:bodyPr wrap="square" rtlCol="0">
            <a:spAutoFit/>
          </a:bodyPr>
          <a:lstStyle/>
          <a:p>
            <a:r>
              <a:rPr lang="fr-FR" b="1" dirty="0">
                <a:solidFill>
                  <a:srgbClr val="C00000"/>
                </a:solidFill>
              </a:rPr>
              <a:t>Objectif</a:t>
            </a:r>
            <a:r>
              <a:rPr lang="fr-FR" dirty="0"/>
              <a:t> : </a:t>
            </a:r>
            <a:r>
              <a:rPr lang="fr-FR" b="1" dirty="0"/>
              <a:t>Afficher</a:t>
            </a:r>
            <a:r>
              <a:rPr lang="fr-FR" dirty="0"/>
              <a:t> en temps réel des indicateurs présentes dans la base de données, </a:t>
            </a:r>
          </a:p>
          <a:p>
            <a:r>
              <a:rPr lang="fr-FR" dirty="0"/>
              <a:t>		sur la page web de l’utilisateur.</a:t>
            </a:r>
          </a:p>
        </p:txBody>
      </p:sp>
      <p:sp>
        <p:nvSpPr>
          <p:cNvPr id="8" name="Signalisation droite 7">
            <a:extLst>
              <a:ext uri="{FF2B5EF4-FFF2-40B4-BE49-F238E27FC236}">
                <a16:creationId xmlns:a16="http://schemas.microsoft.com/office/drawing/2014/main" id="{FDC88CC1-AC53-8098-CE57-4279AB868F05}"/>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1275A474-F8CE-1FAA-1B9D-7C7AB62BFFD4}"/>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217D15A4-4C58-F249-D5EA-6290AFB867A3}"/>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AF397C7C-8233-2FAB-1BEA-2B7B537AC209}"/>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294DC7E4-2829-929B-AEA0-28C4C0BB33E6}"/>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2871101E-D947-1224-CD75-C832BD8D9F91}"/>
              </a:ext>
            </a:extLst>
          </p:cNvPr>
          <p:cNvSpPr/>
          <p:nvPr/>
        </p:nvSpPr>
        <p:spPr>
          <a:xfrm rot="5400000">
            <a:off x="-171008" y="3724757"/>
            <a:ext cx="814211"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E96E9287-01CF-70CE-FF96-046AD4FDD30A}"/>
              </a:ext>
            </a:extLst>
          </p:cNvPr>
          <p:cNvSpPr>
            <a:spLocks noGrp="1"/>
          </p:cNvSpPr>
          <p:nvPr>
            <p:ph type="sldNum" sz="quarter" idx="12"/>
          </p:nvPr>
        </p:nvSpPr>
        <p:spPr/>
        <p:txBody>
          <a:bodyPr/>
          <a:lstStyle/>
          <a:p>
            <a:fld id="{3DD4FD46-2E2B-094C-A100-2B141A0F8EB7}" type="slidenum">
              <a:rPr lang="fr-FR" smtClean="0"/>
              <a:t>13</a:t>
            </a:fld>
            <a:endParaRPr lang="fr-FR" dirty="0"/>
          </a:p>
        </p:txBody>
      </p:sp>
      <p:sp>
        <p:nvSpPr>
          <p:cNvPr id="12" name="ZoneTexte 11">
            <a:extLst>
              <a:ext uri="{FF2B5EF4-FFF2-40B4-BE49-F238E27FC236}">
                <a16:creationId xmlns:a16="http://schemas.microsoft.com/office/drawing/2014/main" id="{BA6E3B69-6AD3-E0C6-36BA-828F1D842674}"/>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
        <p:nvSpPr>
          <p:cNvPr id="13" name="ZoneTexte 12">
            <a:extLst>
              <a:ext uri="{FF2B5EF4-FFF2-40B4-BE49-F238E27FC236}">
                <a16:creationId xmlns:a16="http://schemas.microsoft.com/office/drawing/2014/main" id="{54D028A0-B462-6CAD-67AE-4FC588E837A6}"/>
              </a:ext>
            </a:extLst>
          </p:cNvPr>
          <p:cNvSpPr txBox="1"/>
          <p:nvPr/>
        </p:nvSpPr>
        <p:spPr>
          <a:xfrm>
            <a:off x="7344832" y="3126622"/>
            <a:ext cx="1132964" cy="307777"/>
          </a:xfrm>
          <a:prstGeom prst="rect">
            <a:avLst/>
          </a:prstGeom>
          <a:noFill/>
        </p:spPr>
        <p:txBody>
          <a:bodyPr wrap="square" rtlCol="0">
            <a:spAutoFit/>
          </a:bodyPr>
          <a:lstStyle/>
          <a:p>
            <a:r>
              <a:rPr lang="fr-FR" sz="1400" b="1" dirty="0"/>
              <a:t>&lt;&lt;</a:t>
            </a:r>
            <a:r>
              <a:rPr lang="fr-FR" sz="1400" b="1" dirty="0" err="1"/>
              <a:t>Extend</a:t>
            </a:r>
            <a:r>
              <a:rPr lang="fr-FR" sz="1400" b="1" dirty="0"/>
              <a:t>&gt;&gt;</a:t>
            </a:r>
          </a:p>
        </p:txBody>
      </p:sp>
    </p:spTree>
    <p:extLst>
      <p:ext uri="{BB962C8B-B14F-4D97-AF65-F5344CB8AC3E}">
        <p14:creationId xmlns:p14="http://schemas.microsoft.com/office/powerpoint/2010/main" val="178339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830997"/>
          </a:xfrm>
          <a:prstGeom prst="rect">
            <a:avLst/>
          </a:prstGeom>
        </p:spPr>
        <p:txBody>
          <a:bodyPr wrap="square">
            <a:spAutoFit/>
          </a:bodyPr>
          <a:lstStyle/>
          <a:p>
            <a:pPr algn="ctr"/>
            <a:r>
              <a:rPr lang="fr-FR" sz="2400" b="1" u="sng" dirty="0"/>
              <a:t>Diagramme de séquence</a:t>
            </a:r>
            <a:r>
              <a:rPr lang="fr-FR" sz="2400" b="1" dirty="0"/>
              <a:t> : Visualiser les indicateurs locaux </a:t>
            </a:r>
          </a:p>
          <a:p>
            <a:pPr algn="ctr"/>
            <a:r>
              <a:rPr lang="fr-FR" sz="2400" b="1" dirty="0"/>
              <a:t>		   en temps réel</a:t>
            </a:r>
            <a:endParaRPr lang="fr-FR" sz="2400" b="1" u="sng" dirty="0"/>
          </a:p>
        </p:txBody>
      </p:sp>
      <p:pic>
        <p:nvPicPr>
          <p:cNvPr id="10" name="Image 9">
            <a:extLst>
              <a:ext uri="{FF2B5EF4-FFF2-40B4-BE49-F238E27FC236}">
                <a16:creationId xmlns:a16="http://schemas.microsoft.com/office/drawing/2014/main" id="{A64CCA3D-E856-80F9-2677-044379E979A5}"/>
              </a:ext>
            </a:extLst>
          </p:cNvPr>
          <p:cNvPicPr>
            <a:picLocks noChangeAspect="1"/>
          </p:cNvPicPr>
          <p:nvPr/>
        </p:nvPicPr>
        <p:blipFill>
          <a:blip r:embed="rId2"/>
          <a:stretch>
            <a:fillRect/>
          </a:stretch>
        </p:blipFill>
        <p:spPr>
          <a:xfrm>
            <a:off x="3854553" y="1157116"/>
            <a:ext cx="7418049" cy="5430119"/>
          </a:xfrm>
          <a:prstGeom prst="rect">
            <a:avLst/>
          </a:prstGeom>
        </p:spPr>
      </p:pic>
      <p:sp>
        <p:nvSpPr>
          <p:cNvPr id="9" name="Signalisation droite 8">
            <a:extLst>
              <a:ext uri="{FF2B5EF4-FFF2-40B4-BE49-F238E27FC236}">
                <a16:creationId xmlns:a16="http://schemas.microsoft.com/office/drawing/2014/main" id="{07862505-6C9C-D834-AEB3-925B2A2667D0}"/>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hevron 11">
            <a:extLst>
              <a:ext uri="{FF2B5EF4-FFF2-40B4-BE49-F238E27FC236}">
                <a16:creationId xmlns:a16="http://schemas.microsoft.com/office/drawing/2014/main" id="{74DFF528-EFD9-2F8C-9579-CAAFE4094AB3}"/>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686B46EC-9D3C-E60E-93E0-8DC4316A89F7}"/>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142BB9D6-60F1-0483-F92D-494AE1D36B0E}"/>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9FF91F1A-0E33-B419-4201-BAFB5AF2B582}"/>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66BD840A-5318-AC26-EB1D-C1B7B71824F0}"/>
              </a:ext>
            </a:extLst>
          </p:cNvPr>
          <p:cNvSpPr/>
          <p:nvPr/>
        </p:nvSpPr>
        <p:spPr>
          <a:xfrm rot="5400000">
            <a:off x="-221690" y="3775438"/>
            <a:ext cx="91557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996A17F3-890D-BFFC-AE87-8C87E02A73A0}"/>
              </a:ext>
            </a:extLst>
          </p:cNvPr>
          <p:cNvSpPr>
            <a:spLocks noGrp="1"/>
          </p:cNvSpPr>
          <p:nvPr>
            <p:ph type="sldNum" sz="quarter" idx="12"/>
          </p:nvPr>
        </p:nvSpPr>
        <p:spPr/>
        <p:txBody>
          <a:bodyPr/>
          <a:lstStyle/>
          <a:p>
            <a:fld id="{3DD4FD46-2E2B-094C-A100-2B141A0F8EB7}" type="slidenum">
              <a:rPr lang="fr-FR" smtClean="0"/>
              <a:t>14</a:t>
            </a:fld>
            <a:endParaRPr lang="fr-FR" dirty="0"/>
          </a:p>
        </p:txBody>
      </p:sp>
      <p:sp>
        <p:nvSpPr>
          <p:cNvPr id="13" name="ZoneTexte 12">
            <a:extLst>
              <a:ext uri="{FF2B5EF4-FFF2-40B4-BE49-F238E27FC236}">
                <a16:creationId xmlns:a16="http://schemas.microsoft.com/office/drawing/2014/main" id="{54FF46EA-7978-2C77-E041-84F53CD8835A}"/>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82697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461665"/>
          </a:xfrm>
          <a:prstGeom prst="rect">
            <a:avLst/>
          </a:prstGeom>
        </p:spPr>
        <p:txBody>
          <a:bodyPr wrap="square">
            <a:spAutoFit/>
          </a:bodyPr>
          <a:lstStyle/>
          <a:p>
            <a:pPr algn="ctr"/>
            <a:r>
              <a:rPr lang="fr-FR" sz="2400" b="1" u="sng" dirty="0"/>
              <a:t>Prototype</a:t>
            </a:r>
            <a:r>
              <a:rPr lang="fr-FR" sz="2400" b="1" dirty="0"/>
              <a:t> : La page d’accueil</a:t>
            </a:r>
            <a:endParaRPr lang="fr-FR" sz="2400" b="1" u="sng" dirty="0"/>
          </a:p>
        </p:txBody>
      </p:sp>
      <p:sp>
        <p:nvSpPr>
          <p:cNvPr id="9" name="Signalisation droite 8">
            <a:extLst>
              <a:ext uri="{FF2B5EF4-FFF2-40B4-BE49-F238E27FC236}">
                <a16:creationId xmlns:a16="http://schemas.microsoft.com/office/drawing/2014/main" id="{67EC0A76-946A-4464-D789-F2084777925B}"/>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02299E9A-BD3B-06D5-1004-BA7644E7CEDA}"/>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F342AE05-FBAD-B6DC-264D-28442BE6680E}"/>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8E7F79E9-64BD-F4BC-4F20-BD4E39736E42}"/>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414E3EE2-9568-5B45-EC13-657A764D8979}"/>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F60D764C-FC41-096D-1827-F97E5B6EB749}"/>
              </a:ext>
            </a:extLst>
          </p:cNvPr>
          <p:cNvSpPr/>
          <p:nvPr/>
        </p:nvSpPr>
        <p:spPr>
          <a:xfrm rot="5400000">
            <a:off x="-313130" y="3866878"/>
            <a:ext cx="109845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6CB17A9E-D3AD-1E1C-93FF-40FA9570366A}"/>
              </a:ext>
            </a:extLst>
          </p:cNvPr>
          <p:cNvSpPr>
            <a:spLocks noGrp="1"/>
          </p:cNvSpPr>
          <p:nvPr>
            <p:ph type="sldNum" sz="quarter" idx="12"/>
          </p:nvPr>
        </p:nvSpPr>
        <p:spPr/>
        <p:txBody>
          <a:bodyPr/>
          <a:lstStyle/>
          <a:p>
            <a:fld id="{3DD4FD46-2E2B-094C-A100-2B141A0F8EB7}" type="slidenum">
              <a:rPr lang="fr-FR" smtClean="0"/>
              <a:t>15</a:t>
            </a:fld>
            <a:endParaRPr lang="fr-FR" dirty="0"/>
          </a:p>
        </p:txBody>
      </p:sp>
      <p:sp>
        <p:nvSpPr>
          <p:cNvPr id="12" name="ZoneTexte 11">
            <a:extLst>
              <a:ext uri="{FF2B5EF4-FFF2-40B4-BE49-F238E27FC236}">
                <a16:creationId xmlns:a16="http://schemas.microsoft.com/office/drawing/2014/main" id="{7CC1D52E-57A5-6999-907F-CAC885B0B476}"/>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pic>
        <p:nvPicPr>
          <p:cNvPr id="4" name="Image 3">
            <a:extLst>
              <a:ext uri="{FF2B5EF4-FFF2-40B4-BE49-F238E27FC236}">
                <a16:creationId xmlns:a16="http://schemas.microsoft.com/office/drawing/2014/main" id="{97C881BC-5840-6D93-4104-F83E4D7876F3}"/>
              </a:ext>
            </a:extLst>
          </p:cNvPr>
          <p:cNvPicPr>
            <a:picLocks noChangeAspect="1"/>
          </p:cNvPicPr>
          <p:nvPr/>
        </p:nvPicPr>
        <p:blipFill>
          <a:blip r:embed="rId3"/>
          <a:stretch>
            <a:fillRect/>
          </a:stretch>
        </p:blipFill>
        <p:spPr>
          <a:xfrm>
            <a:off x="4528150" y="800792"/>
            <a:ext cx="6711574" cy="6003228"/>
          </a:xfrm>
          <a:prstGeom prst="rect">
            <a:avLst/>
          </a:prstGeom>
        </p:spPr>
      </p:pic>
    </p:spTree>
    <p:extLst>
      <p:ext uri="{BB962C8B-B14F-4D97-AF65-F5344CB8AC3E}">
        <p14:creationId xmlns:p14="http://schemas.microsoft.com/office/powerpoint/2010/main" val="157849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461665"/>
          </a:xfrm>
          <a:prstGeom prst="rect">
            <a:avLst/>
          </a:prstGeom>
        </p:spPr>
        <p:txBody>
          <a:bodyPr wrap="square">
            <a:spAutoFit/>
          </a:bodyPr>
          <a:lstStyle/>
          <a:p>
            <a:pPr algn="ctr"/>
            <a:r>
              <a:rPr lang="fr-FR" sz="2400" b="1" u="sng" dirty="0"/>
              <a:t>Résultat final</a:t>
            </a:r>
            <a:r>
              <a:rPr lang="fr-FR" sz="2400" b="1" dirty="0"/>
              <a:t> : La page d’accueil</a:t>
            </a:r>
            <a:endParaRPr lang="fr-FR" sz="2400" b="1" u="sng" dirty="0"/>
          </a:p>
        </p:txBody>
      </p:sp>
      <p:pic>
        <p:nvPicPr>
          <p:cNvPr id="3" name="Image 2">
            <a:extLst>
              <a:ext uri="{FF2B5EF4-FFF2-40B4-BE49-F238E27FC236}">
                <a16:creationId xmlns:a16="http://schemas.microsoft.com/office/drawing/2014/main" id="{F21D5B58-CD03-2A87-A785-59597037006A}"/>
              </a:ext>
            </a:extLst>
          </p:cNvPr>
          <p:cNvPicPr>
            <a:picLocks noChangeAspect="1"/>
          </p:cNvPicPr>
          <p:nvPr/>
        </p:nvPicPr>
        <p:blipFill>
          <a:blip r:embed="rId3"/>
          <a:stretch>
            <a:fillRect/>
          </a:stretch>
        </p:blipFill>
        <p:spPr>
          <a:xfrm>
            <a:off x="3595364" y="923246"/>
            <a:ext cx="8261915" cy="5616000"/>
          </a:xfrm>
          <a:prstGeom prst="rect">
            <a:avLst/>
          </a:prstGeom>
        </p:spPr>
      </p:pic>
      <p:pic>
        <p:nvPicPr>
          <p:cNvPr id="5" name="Image 4" descr="Une image contenant texte, moniteur, capture d’écran, noir&#10;&#10;Description générée automatiquement">
            <a:extLst>
              <a:ext uri="{FF2B5EF4-FFF2-40B4-BE49-F238E27FC236}">
                <a16:creationId xmlns:a16="http://schemas.microsoft.com/office/drawing/2014/main" id="{9C6CFD4F-48EC-DBD4-D5F3-E64A971390F9}"/>
              </a:ext>
            </a:extLst>
          </p:cNvPr>
          <p:cNvPicPr>
            <a:picLocks noChangeAspect="1"/>
          </p:cNvPicPr>
          <p:nvPr/>
        </p:nvPicPr>
        <p:blipFill>
          <a:blip r:embed="rId4"/>
          <a:stretch>
            <a:fillRect/>
          </a:stretch>
        </p:blipFill>
        <p:spPr>
          <a:xfrm>
            <a:off x="3595364" y="3073950"/>
            <a:ext cx="8257427" cy="3398046"/>
          </a:xfrm>
          <a:prstGeom prst="rect">
            <a:avLst/>
          </a:prstGeom>
        </p:spPr>
      </p:pic>
      <p:sp>
        <p:nvSpPr>
          <p:cNvPr id="9" name="Signalisation droite 8">
            <a:extLst>
              <a:ext uri="{FF2B5EF4-FFF2-40B4-BE49-F238E27FC236}">
                <a16:creationId xmlns:a16="http://schemas.microsoft.com/office/drawing/2014/main" id="{1883088A-42C7-9667-1E3D-1F5244E05F69}"/>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3BC47C3F-C756-73A9-64C9-9CF39E2C4120}"/>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C0C0C57B-6A39-483E-C5C1-507B821B3A66}"/>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ABD1A2B9-F976-58BA-207D-04641BCA7697}"/>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9C20226D-96EC-BC94-8359-66DF9B56F79A}"/>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D1B7EF90-1B93-62B4-98C1-EB23772FB013}"/>
              </a:ext>
            </a:extLst>
          </p:cNvPr>
          <p:cNvSpPr/>
          <p:nvPr/>
        </p:nvSpPr>
        <p:spPr>
          <a:xfrm rot="5400000">
            <a:off x="-437227" y="3990975"/>
            <a:ext cx="134664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20C1907E-EC87-95B4-8EBF-6A4C748BFDB3}"/>
              </a:ext>
            </a:extLst>
          </p:cNvPr>
          <p:cNvSpPr>
            <a:spLocks noGrp="1"/>
          </p:cNvSpPr>
          <p:nvPr>
            <p:ph type="sldNum" sz="quarter" idx="12"/>
          </p:nvPr>
        </p:nvSpPr>
        <p:spPr/>
        <p:txBody>
          <a:bodyPr/>
          <a:lstStyle/>
          <a:p>
            <a:fld id="{3DD4FD46-2E2B-094C-A100-2B141A0F8EB7}" type="slidenum">
              <a:rPr lang="fr-FR" smtClean="0"/>
              <a:t>16</a:t>
            </a:fld>
            <a:endParaRPr lang="fr-FR" dirty="0"/>
          </a:p>
        </p:txBody>
      </p:sp>
      <p:sp>
        <p:nvSpPr>
          <p:cNvPr id="12" name="ZoneTexte 11">
            <a:extLst>
              <a:ext uri="{FF2B5EF4-FFF2-40B4-BE49-F238E27FC236}">
                <a16:creationId xmlns:a16="http://schemas.microsoft.com/office/drawing/2014/main" id="{76E959AA-780A-3282-DAC8-81051F553A97}"/>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
        <p:nvSpPr>
          <p:cNvPr id="4" name="Rectangle 3">
            <a:extLst>
              <a:ext uri="{FF2B5EF4-FFF2-40B4-BE49-F238E27FC236}">
                <a16:creationId xmlns:a16="http://schemas.microsoft.com/office/drawing/2014/main" id="{C75F2F62-DD7A-5865-4CD4-B7A8B3FFC211}"/>
              </a:ext>
            </a:extLst>
          </p:cNvPr>
          <p:cNvSpPr/>
          <p:nvPr/>
        </p:nvSpPr>
        <p:spPr>
          <a:xfrm>
            <a:off x="10756232" y="3449788"/>
            <a:ext cx="483492" cy="9898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Rectangle 20">
            <a:extLst>
              <a:ext uri="{FF2B5EF4-FFF2-40B4-BE49-F238E27FC236}">
                <a16:creationId xmlns:a16="http://schemas.microsoft.com/office/drawing/2014/main" id="{E733D60A-28B0-4594-04C3-312F959B350C}"/>
              </a:ext>
            </a:extLst>
          </p:cNvPr>
          <p:cNvSpPr/>
          <p:nvPr/>
        </p:nvSpPr>
        <p:spPr>
          <a:xfrm>
            <a:off x="10174171" y="2279110"/>
            <a:ext cx="1340928" cy="40461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solidFill>
                  <a:srgbClr val="7030A0"/>
                </a:solidFill>
              </a:rPr>
              <a:t>Unité : Wh</a:t>
            </a:r>
          </a:p>
        </p:txBody>
      </p:sp>
      <p:sp>
        <p:nvSpPr>
          <p:cNvPr id="22" name="Rectangle 21">
            <a:extLst>
              <a:ext uri="{FF2B5EF4-FFF2-40B4-BE49-F238E27FC236}">
                <a16:creationId xmlns:a16="http://schemas.microsoft.com/office/drawing/2014/main" id="{D7ACE72B-C39B-55B2-359F-501B9AB28D33}"/>
              </a:ext>
            </a:extLst>
          </p:cNvPr>
          <p:cNvSpPr/>
          <p:nvPr/>
        </p:nvSpPr>
        <p:spPr>
          <a:xfrm>
            <a:off x="6422189" y="3494751"/>
            <a:ext cx="580189" cy="9898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3" name="Rectangle 22">
            <a:extLst>
              <a:ext uri="{FF2B5EF4-FFF2-40B4-BE49-F238E27FC236}">
                <a16:creationId xmlns:a16="http://schemas.microsoft.com/office/drawing/2014/main" id="{CE4018E7-F9DA-BCE7-3523-8969A221A194}"/>
              </a:ext>
            </a:extLst>
          </p:cNvPr>
          <p:cNvSpPr/>
          <p:nvPr/>
        </p:nvSpPr>
        <p:spPr>
          <a:xfrm>
            <a:off x="10744200" y="5270437"/>
            <a:ext cx="483492" cy="9898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4" name="Rectangle 23">
            <a:extLst>
              <a:ext uri="{FF2B5EF4-FFF2-40B4-BE49-F238E27FC236}">
                <a16:creationId xmlns:a16="http://schemas.microsoft.com/office/drawing/2014/main" id="{CFF4D0EA-876F-8696-502B-8552C512E648}"/>
              </a:ext>
            </a:extLst>
          </p:cNvPr>
          <p:cNvSpPr/>
          <p:nvPr/>
        </p:nvSpPr>
        <p:spPr>
          <a:xfrm>
            <a:off x="6549808" y="5270437"/>
            <a:ext cx="483492" cy="9898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0960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32" presetClass="emph" presetSubtype="0" fill="hold" grpId="1" nodeType="clickEffect">
                                  <p:stCondLst>
                                    <p:cond delay="0"/>
                                  </p:stCondLst>
                                  <p:childTnLst>
                                    <p:animRot by="120000">
                                      <p:cBhvr>
                                        <p:cTn id="39" dur="100" fill="hold">
                                          <p:stCondLst>
                                            <p:cond delay="0"/>
                                          </p:stCondLst>
                                        </p:cTn>
                                        <p:tgtEl>
                                          <p:spTgt spid="4"/>
                                        </p:tgtEl>
                                        <p:attrNameLst>
                                          <p:attrName>r</p:attrName>
                                        </p:attrNameLst>
                                      </p:cBhvr>
                                    </p:animRot>
                                    <p:animRot by="-240000">
                                      <p:cBhvr>
                                        <p:cTn id="40" dur="200" fill="hold">
                                          <p:stCondLst>
                                            <p:cond delay="200"/>
                                          </p:stCondLst>
                                        </p:cTn>
                                        <p:tgtEl>
                                          <p:spTgt spid="4"/>
                                        </p:tgtEl>
                                        <p:attrNameLst>
                                          <p:attrName>r</p:attrName>
                                        </p:attrNameLst>
                                      </p:cBhvr>
                                    </p:animRot>
                                    <p:animRot by="240000">
                                      <p:cBhvr>
                                        <p:cTn id="41" dur="200" fill="hold">
                                          <p:stCondLst>
                                            <p:cond delay="400"/>
                                          </p:stCondLst>
                                        </p:cTn>
                                        <p:tgtEl>
                                          <p:spTgt spid="4"/>
                                        </p:tgtEl>
                                        <p:attrNameLst>
                                          <p:attrName>r</p:attrName>
                                        </p:attrNameLst>
                                      </p:cBhvr>
                                    </p:animRot>
                                    <p:animRot by="-240000">
                                      <p:cBhvr>
                                        <p:cTn id="42" dur="200" fill="hold">
                                          <p:stCondLst>
                                            <p:cond delay="600"/>
                                          </p:stCondLst>
                                        </p:cTn>
                                        <p:tgtEl>
                                          <p:spTgt spid="4"/>
                                        </p:tgtEl>
                                        <p:attrNameLst>
                                          <p:attrName>r</p:attrName>
                                        </p:attrNameLst>
                                      </p:cBhvr>
                                    </p:animRot>
                                    <p:animRot by="120000">
                                      <p:cBhvr>
                                        <p:cTn id="43" dur="200" fill="hold">
                                          <p:stCondLst>
                                            <p:cond delay="800"/>
                                          </p:stCondLst>
                                        </p:cTn>
                                        <p:tgtEl>
                                          <p:spTgt spid="4"/>
                                        </p:tgtEl>
                                        <p:attrNameLst>
                                          <p:attrName>r</p:attrName>
                                        </p:attrNameLst>
                                      </p:cBhvr>
                                    </p:animRot>
                                  </p:childTnLst>
                                </p:cTn>
                              </p:par>
                              <p:par>
                                <p:cTn id="44" presetID="32" presetClass="emph" presetSubtype="0" fill="hold" grpId="1" nodeType="withEffect">
                                  <p:stCondLst>
                                    <p:cond delay="0"/>
                                  </p:stCondLst>
                                  <p:childTnLst>
                                    <p:animRot by="120000">
                                      <p:cBhvr>
                                        <p:cTn id="45" dur="100" fill="hold">
                                          <p:stCondLst>
                                            <p:cond delay="0"/>
                                          </p:stCondLst>
                                        </p:cTn>
                                        <p:tgtEl>
                                          <p:spTgt spid="22"/>
                                        </p:tgtEl>
                                        <p:attrNameLst>
                                          <p:attrName>r</p:attrName>
                                        </p:attrNameLst>
                                      </p:cBhvr>
                                    </p:animRot>
                                    <p:animRot by="-240000">
                                      <p:cBhvr>
                                        <p:cTn id="46" dur="200" fill="hold">
                                          <p:stCondLst>
                                            <p:cond delay="200"/>
                                          </p:stCondLst>
                                        </p:cTn>
                                        <p:tgtEl>
                                          <p:spTgt spid="22"/>
                                        </p:tgtEl>
                                        <p:attrNameLst>
                                          <p:attrName>r</p:attrName>
                                        </p:attrNameLst>
                                      </p:cBhvr>
                                    </p:animRot>
                                    <p:animRot by="240000">
                                      <p:cBhvr>
                                        <p:cTn id="47" dur="200" fill="hold">
                                          <p:stCondLst>
                                            <p:cond delay="400"/>
                                          </p:stCondLst>
                                        </p:cTn>
                                        <p:tgtEl>
                                          <p:spTgt spid="22"/>
                                        </p:tgtEl>
                                        <p:attrNameLst>
                                          <p:attrName>r</p:attrName>
                                        </p:attrNameLst>
                                      </p:cBhvr>
                                    </p:animRot>
                                    <p:animRot by="-240000">
                                      <p:cBhvr>
                                        <p:cTn id="48" dur="200" fill="hold">
                                          <p:stCondLst>
                                            <p:cond delay="600"/>
                                          </p:stCondLst>
                                        </p:cTn>
                                        <p:tgtEl>
                                          <p:spTgt spid="22"/>
                                        </p:tgtEl>
                                        <p:attrNameLst>
                                          <p:attrName>r</p:attrName>
                                        </p:attrNameLst>
                                      </p:cBhvr>
                                    </p:animRot>
                                    <p:animRot by="120000">
                                      <p:cBhvr>
                                        <p:cTn id="49" dur="200" fill="hold">
                                          <p:stCondLst>
                                            <p:cond delay="800"/>
                                          </p:stCondLst>
                                        </p:cTn>
                                        <p:tgtEl>
                                          <p:spTgt spid="22"/>
                                        </p:tgtEl>
                                        <p:attrNameLst>
                                          <p:attrName>r</p:attrName>
                                        </p:attrNameLst>
                                      </p:cBhvr>
                                    </p:animRot>
                                  </p:childTnLst>
                                </p:cTn>
                              </p:par>
                              <p:par>
                                <p:cTn id="50" presetID="32" presetClass="emph" presetSubtype="0" fill="hold" grpId="1" nodeType="withEffect">
                                  <p:stCondLst>
                                    <p:cond delay="0"/>
                                  </p:stCondLst>
                                  <p:childTnLst>
                                    <p:animRot by="120000">
                                      <p:cBhvr>
                                        <p:cTn id="51" dur="100" fill="hold">
                                          <p:stCondLst>
                                            <p:cond delay="0"/>
                                          </p:stCondLst>
                                        </p:cTn>
                                        <p:tgtEl>
                                          <p:spTgt spid="23"/>
                                        </p:tgtEl>
                                        <p:attrNameLst>
                                          <p:attrName>r</p:attrName>
                                        </p:attrNameLst>
                                      </p:cBhvr>
                                    </p:animRot>
                                    <p:animRot by="-240000">
                                      <p:cBhvr>
                                        <p:cTn id="52" dur="200" fill="hold">
                                          <p:stCondLst>
                                            <p:cond delay="200"/>
                                          </p:stCondLst>
                                        </p:cTn>
                                        <p:tgtEl>
                                          <p:spTgt spid="23"/>
                                        </p:tgtEl>
                                        <p:attrNameLst>
                                          <p:attrName>r</p:attrName>
                                        </p:attrNameLst>
                                      </p:cBhvr>
                                    </p:animRot>
                                    <p:animRot by="240000">
                                      <p:cBhvr>
                                        <p:cTn id="53" dur="200" fill="hold">
                                          <p:stCondLst>
                                            <p:cond delay="400"/>
                                          </p:stCondLst>
                                        </p:cTn>
                                        <p:tgtEl>
                                          <p:spTgt spid="23"/>
                                        </p:tgtEl>
                                        <p:attrNameLst>
                                          <p:attrName>r</p:attrName>
                                        </p:attrNameLst>
                                      </p:cBhvr>
                                    </p:animRot>
                                    <p:animRot by="-240000">
                                      <p:cBhvr>
                                        <p:cTn id="54" dur="200" fill="hold">
                                          <p:stCondLst>
                                            <p:cond delay="600"/>
                                          </p:stCondLst>
                                        </p:cTn>
                                        <p:tgtEl>
                                          <p:spTgt spid="23"/>
                                        </p:tgtEl>
                                        <p:attrNameLst>
                                          <p:attrName>r</p:attrName>
                                        </p:attrNameLst>
                                      </p:cBhvr>
                                    </p:animRot>
                                    <p:animRot by="120000">
                                      <p:cBhvr>
                                        <p:cTn id="55" dur="200" fill="hold">
                                          <p:stCondLst>
                                            <p:cond delay="800"/>
                                          </p:stCondLst>
                                        </p:cTn>
                                        <p:tgtEl>
                                          <p:spTgt spid="23"/>
                                        </p:tgtEl>
                                        <p:attrNameLst>
                                          <p:attrName>r</p:attrName>
                                        </p:attrNameLst>
                                      </p:cBhvr>
                                    </p:animRot>
                                  </p:childTnLst>
                                </p:cTn>
                              </p:par>
                              <p:par>
                                <p:cTn id="56" presetID="32" presetClass="emph" presetSubtype="0" fill="hold" grpId="1" nodeType="withEffect">
                                  <p:stCondLst>
                                    <p:cond delay="0"/>
                                  </p:stCondLst>
                                  <p:childTnLst>
                                    <p:animRot by="120000">
                                      <p:cBhvr>
                                        <p:cTn id="57" dur="100" fill="hold">
                                          <p:stCondLst>
                                            <p:cond delay="0"/>
                                          </p:stCondLst>
                                        </p:cTn>
                                        <p:tgtEl>
                                          <p:spTgt spid="24"/>
                                        </p:tgtEl>
                                        <p:attrNameLst>
                                          <p:attrName>r</p:attrName>
                                        </p:attrNameLst>
                                      </p:cBhvr>
                                    </p:animRot>
                                    <p:animRot by="-240000">
                                      <p:cBhvr>
                                        <p:cTn id="58" dur="200" fill="hold">
                                          <p:stCondLst>
                                            <p:cond delay="200"/>
                                          </p:stCondLst>
                                        </p:cTn>
                                        <p:tgtEl>
                                          <p:spTgt spid="24"/>
                                        </p:tgtEl>
                                        <p:attrNameLst>
                                          <p:attrName>r</p:attrName>
                                        </p:attrNameLst>
                                      </p:cBhvr>
                                    </p:animRot>
                                    <p:animRot by="240000">
                                      <p:cBhvr>
                                        <p:cTn id="59" dur="200" fill="hold">
                                          <p:stCondLst>
                                            <p:cond delay="400"/>
                                          </p:stCondLst>
                                        </p:cTn>
                                        <p:tgtEl>
                                          <p:spTgt spid="24"/>
                                        </p:tgtEl>
                                        <p:attrNameLst>
                                          <p:attrName>r</p:attrName>
                                        </p:attrNameLst>
                                      </p:cBhvr>
                                    </p:animRot>
                                    <p:animRot by="-240000">
                                      <p:cBhvr>
                                        <p:cTn id="60" dur="200" fill="hold">
                                          <p:stCondLst>
                                            <p:cond delay="600"/>
                                          </p:stCondLst>
                                        </p:cTn>
                                        <p:tgtEl>
                                          <p:spTgt spid="24"/>
                                        </p:tgtEl>
                                        <p:attrNameLst>
                                          <p:attrName>r</p:attrName>
                                        </p:attrNameLst>
                                      </p:cBhvr>
                                    </p:animRot>
                                    <p:animRot by="120000">
                                      <p:cBhvr>
                                        <p:cTn id="61"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1" grpId="0"/>
      <p:bldP spid="22" grpId="0" animBg="1"/>
      <p:bldP spid="22" grpId="1" animBg="1"/>
      <p:bldP spid="23" grpId="0" animBg="1"/>
      <p:bldP spid="23" grpId="1" animBg="1"/>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830997"/>
          </a:xfrm>
          <a:prstGeom prst="rect">
            <a:avLst/>
          </a:prstGeom>
        </p:spPr>
        <p:txBody>
          <a:bodyPr wrap="square">
            <a:spAutoFit/>
          </a:bodyPr>
          <a:lstStyle/>
          <a:p>
            <a:pPr algn="ctr"/>
            <a:r>
              <a:rPr lang="fr-FR" sz="2400" b="1" u="sng" dirty="0"/>
              <a:t>Cas d’utilisation</a:t>
            </a:r>
            <a:r>
              <a:rPr lang="fr-FR" sz="2400" b="1" dirty="0"/>
              <a:t> : Visualiser les indicateurs locaux </a:t>
            </a:r>
          </a:p>
          <a:p>
            <a:pPr algn="ctr"/>
            <a:r>
              <a:rPr lang="fr-FR" sz="2400" b="1" dirty="0"/>
              <a:t>			sous forme d’historique</a:t>
            </a:r>
            <a:endParaRPr lang="fr-FR" sz="2400" b="1" u="sng" dirty="0"/>
          </a:p>
        </p:txBody>
      </p:sp>
      <p:pic>
        <p:nvPicPr>
          <p:cNvPr id="3" name="Image 2" descr="Une image contenant texte&#10;&#10;Description générée automatiquement">
            <a:extLst>
              <a:ext uri="{FF2B5EF4-FFF2-40B4-BE49-F238E27FC236}">
                <a16:creationId xmlns:a16="http://schemas.microsoft.com/office/drawing/2014/main" id="{146ADD6C-88AC-66D1-A9E6-C9BA12545C16}"/>
              </a:ext>
            </a:extLst>
          </p:cNvPr>
          <p:cNvPicPr>
            <a:picLocks noChangeAspect="1"/>
          </p:cNvPicPr>
          <p:nvPr/>
        </p:nvPicPr>
        <p:blipFill>
          <a:blip r:embed="rId2"/>
          <a:stretch>
            <a:fillRect/>
          </a:stretch>
        </p:blipFill>
        <p:spPr>
          <a:xfrm>
            <a:off x="5688041" y="1633364"/>
            <a:ext cx="4325391" cy="2035479"/>
          </a:xfrm>
          <a:prstGeom prst="rect">
            <a:avLst/>
          </a:prstGeom>
        </p:spPr>
      </p:pic>
      <p:sp>
        <p:nvSpPr>
          <p:cNvPr id="8" name="ZoneTexte 7">
            <a:extLst>
              <a:ext uri="{FF2B5EF4-FFF2-40B4-BE49-F238E27FC236}">
                <a16:creationId xmlns:a16="http://schemas.microsoft.com/office/drawing/2014/main" id="{C0AB9B99-C8A3-FC20-AA2E-30150B44F859}"/>
              </a:ext>
            </a:extLst>
          </p:cNvPr>
          <p:cNvSpPr txBox="1"/>
          <p:nvPr/>
        </p:nvSpPr>
        <p:spPr>
          <a:xfrm>
            <a:off x="3462728" y="4452079"/>
            <a:ext cx="5263877" cy="369332"/>
          </a:xfrm>
          <a:prstGeom prst="rect">
            <a:avLst/>
          </a:prstGeom>
          <a:noFill/>
        </p:spPr>
        <p:txBody>
          <a:bodyPr wrap="none" rtlCol="0">
            <a:spAutoFit/>
          </a:bodyPr>
          <a:lstStyle/>
          <a:p>
            <a:r>
              <a:rPr lang="fr-FR" b="1" dirty="0">
                <a:solidFill>
                  <a:srgbClr val="C00000"/>
                </a:solidFill>
              </a:rPr>
              <a:t>Objectif</a:t>
            </a:r>
            <a:r>
              <a:rPr lang="fr-FR" dirty="0"/>
              <a:t> : </a:t>
            </a:r>
            <a:r>
              <a:rPr lang="fr-FR" b="1" dirty="0"/>
              <a:t>Permettre</a:t>
            </a:r>
            <a:r>
              <a:rPr lang="fr-FR" dirty="0"/>
              <a:t> la visualisation d’une historique </a:t>
            </a:r>
          </a:p>
        </p:txBody>
      </p:sp>
      <p:sp>
        <p:nvSpPr>
          <p:cNvPr id="10" name="Signalisation droite 9">
            <a:extLst>
              <a:ext uri="{FF2B5EF4-FFF2-40B4-BE49-F238E27FC236}">
                <a16:creationId xmlns:a16="http://schemas.microsoft.com/office/drawing/2014/main" id="{C6245D55-B876-421C-84B7-63368833CACC}"/>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hevron 11">
            <a:extLst>
              <a:ext uri="{FF2B5EF4-FFF2-40B4-BE49-F238E27FC236}">
                <a16:creationId xmlns:a16="http://schemas.microsoft.com/office/drawing/2014/main" id="{B64A76A4-9A56-04D6-2B51-290523F409E8}"/>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8772E63A-A74E-C694-8D51-77B43ECEAE72}"/>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B7AEC3B8-6077-EC23-2339-1A69584DC998}"/>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F6744414-6BCD-79A8-6A8D-35C9F6371C28}"/>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4FD04FC4-A63F-905D-C59F-AD810A39248B}"/>
              </a:ext>
            </a:extLst>
          </p:cNvPr>
          <p:cNvSpPr/>
          <p:nvPr/>
        </p:nvSpPr>
        <p:spPr>
          <a:xfrm rot="5400000">
            <a:off x="-528667" y="4082415"/>
            <a:ext cx="152952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A70596DB-95CA-F5D1-2496-B26A6D9D6507}"/>
              </a:ext>
            </a:extLst>
          </p:cNvPr>
          <p:cNvSpPr>
            <a:spLocks noGrp="1"/>
          </p:cNvSpPr>
          <p:nvPr>
            <p:ph type="sldNum" sz="quarter" idx="12"/>
          </p:nvPr>
        </p:nvSpPr>
        <p:spPr/>
        <p:txBody>
          <a:bodyPr/>
          <a:lstStyle/>
          <a:p>
            <a:fld id="{3DD4FD46-2E2B-094C-A100-2B141A0F8EB7}" type="slidenum">
              <a:rPr lang="fr-FR" smtClean="0"/>
              <a:t>17</a:t>
            </a:fld>
            <a:endParaRPr lang="fr-FR" dirty="0"/>
          </a:p>
        </p:txBody>
      </p:sp>
      <p:sp>
        <p:nvSpPr>
          <p:cNvPr id="13" name="ZoneTexte 12">
            <a:extLst>
              <a:ext uri="{FF2B5EF4-FFF2-40B4-BE49-F238E27FC236}">
                <a16:creationId xmlns:a16="http://schemas.microsoft.com/office/drawing/2014/main" id="{12662FC2-D32B-6FE2-3455-C90EC794976D}"/>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
        <p:nvSpPr>
          <p:cNvPr id="14" name="ZoneTexte 13">
            <a:extLst>
              <a:ext uri="{FF2B5EF4-FFF2-40B4-BE49-F238E27FC236}">
                <a16:creationId xmlns:a16="http://schemas.microsoft.com/office/drawing/2014/main" id="{E695202A-B4D3-F83A-28A4-15D7ED1426E8}"/>
              </a:ext>
            </a:extLst>
          </p:cNvPr>
          <p:cNvSpPr txBox="1"/>
          <p:nvPr/>
        </p:nvSpPr>
        <p:spPr>
          <a:xfrm>
            <a:off x="6591114" y="2286855"/>
            <a:ext cx="1132964" cy="307777"/>
          </a:xfrm>
          <a:prstGeom prst="rect">
            <a:avLst/>
          </a:prstGeom>
          <a:noFill/>
        </p:spPr>
        <p:txBody>
          <a:bodyPr wrap="square" rtlCol="0">
            <a:spAutoFit/>
          </a:bodyPr>
          <a:lstStyle/>
          <a:p>
            <a:r>
              <a:rPr lang="fr-FR" sz="1400" b="1" dirty="0"/>
              <a:t>&lt;&lt;</a:t>
            </a:r>
            <a:r>
              <a:rPr lang="fr-FR" sz="1400" b="1" dirty="0" err="1"/>
              <a:t>Extend</a:t>
            </a:r>
            <a:r>
              <a:rPr lang="fr-FR" sz="1400" b="1" dirty="0"/>
              <a:t>&gt;&gt;</a:t>
            </a:r>
          </a:p>
        </p:txBody>
      </p:sp>
      <p:sp>
        <p:nvSpPr>
          <p:cNvPr id="15" name="ZoneTexte 14">
            <a:extLst>
              <a:ext uri="{FF2B5EF4-FFF2-40B4-BE49-F238E27FC236}">
                <a16:creationId xmlns:a16="http://schemas.microsoft.com/office/drawing/2014/main" id="{F24FEF6D-E9FD-0B91-B3F3-51DD6FC018D6}"/>
              </a:ext>
            </a:extLst>
          </p:cNvPr>
          <p:cNvSpPr txBox="1"/>
          <p:nvPr/>
        </p:nvSpPr>
        <p:spPr>
          <a:xfrm>
            <a:off x="7449334" y="3295898"/>
            <a:ext cx="1132964" cy="307777"/>
          </a:xfrm>
          <a:prstGeom prst="rect">
            <a:avLst/>
          </a:prstGeom>
          <a:noFill/>
        </p:spPr>
        <p:txBody>
          <a:bodyPr wrap="square" rtlCol="0">
            <a:spAutoFit/>
          </a:bodyPr>
          <a:lstStyle/>
          <a:p>
            <a:r>
              <a:rPr lang="fr-FR" sz="1400" b="1" dirty="0"/>
              <a:t>&lt;&lt;</a:t>
            </a:r>
            <a:r>
              <a:rPr lang="fr-FR" sz="1400" b="1" dirty="0" err="1"/>
              <a:t>Extend</a:t>
            </a:r>
            <a:r>
              <a:rPr lang="fr-FR" sz="1400" b="1" dirty="0"/>
              <a:t>&gt;&gt;</a:t>
            </a:r>
          </a:p>
        </p:txBody>
      </p:sp>
    </p:spTree>
    <p:extLst>
      <p:ext uri="{BB962C8B-B14F-4D97-AF65-F5344CB8AC3E}">
        <p14:creationId xmlns:p14="http://schemas.microsoft.com/office/powerpoint/2010/main" val="3608496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830997"/>
          </a:xfrm>
          <a:prstGeom prst="rect">
            <a:avLst/>
          </a:prstGeom>
        </p:spPr>
        <p:txBody>
          <a:bodyPr wrap="square">
            <a:spAutoFit/>
          </a:bodyPr>
          <a:lstStyle/>
          <a:p>
            <a:pPr algn="ctr"/>
            <a:r>
              <a:rPr lang="fr-FR" sz="2400" b="1" u="sng" dirty="0"/>
              <a:t>Diagramme de séquence</a:t>
            </a:r>
            <a:r>
              <a:rPr lang="fr-FR" sz="2400" b="1" dirty="0"/>
              <a:t> : Visualiser les indicateurs locaux </a:t>
            </a:r>
          </a:p>
          <a:p>
            <a:pPr algn="ctr"/>
            <a:r>
              <a:rPr lang="fr-FR" sz="2400" b="1" dirty="0"/>
              <a:t>					   sous forme d’historique</a:t>
            </a:r>
            <a:endParaRPr lang="fr-FR" sz="2400" b="1" u="sng" dirty="0"/>
          </a:p>
        </p:txBody>
      </p:sp>
      <p:pic>
        <p:nvPicPr>
          <p:cNvPr id="9" name="Image 8">
            <a:extLst>
              <a:ext uri="{FF2B5EF4-FFF2-40B4-BE49-F238E27FC236}">
                <a16:creationId xmlns:a16="http://schemas.microsoft.com/office/drawing/2014/main" id="{76B273E1-742A-7AFE-6031-D4717C0A5B9D}"/>
              </a:ext>
            </a:extLst>
          </p:cNvPr>
          <p:cNvPicPr>
            <a:picLocks noChangeAspect="1"/>
          </p:cNvPicPr>
          <p:nvPr/>
        </p:nvPicPr>
        <p:blipFill>
          <a:blip r:embed="rId2"/>
          <a:stretch>
            <a:fillRect/>
          </a:stretch>
        </p:blipFill>
        <p:spPr>
          <a:xfrm>
            <a:off x="4297865" y="1101762"/>
            <a:ext cx="6852425" cy="5712114"/>
          </a:xfrm>
          <a:prstGeom prst="rect">
            <a:avLst/>
          </a:prstGeom>
        </p:spPr>
      </p:pic>
      <p:sp>
        <p:nvSpPr>
          <p:cNvPr id="10" name="Signalisation droite 9">
            <a:extLst>
              <a:ext uri="{FF2B5EF4-FFF2-40B4-BE49-F238E27FC236}">
                <a16:creationId xmlns:a16="http://schemas.microsoft.com/office/drawing/2014/main" id="{23A52F46-DEC2-546D-ABD5-202B6F564187}"/>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hevron 11">
            <a:extLst>
              <a:ext uri="{FF2B5EF4-FFF2-40B4-BE49-F238E27FC236}">
                <a16:creationId xmlns:a16="http://schemas.microsoft.com/office/drawing/2014/main" id="{D64B27AB-0C2D-C52F-98CC-226178F48019}"/>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F2A85EC4-42E2-181E-B4D6-E5180C4ED8AB}"/>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6086941B-C7AE-BA2B-D82D-842E50B0045E}"/>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01783762-139F-9ACB-FF5E-1914FDC4D7DA}"/>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85D152F1-44AD-82CE-B294-EF09A94F0350}"/>
              </a:ext>
            </a:extLst>
          </p:cNvPr>
          <p:cNvSpPr/>
          <p:nvPr/>
        </p:nvSpPr>
        <p:spPr>
          <a:xfrm rot="5400000">
            <a:off x="-616543" y="4170291"/>
            <a:ext cx="1705280"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10439DF9-2655-3D3F-22CD-4C3AE58EEF51}"/>
              </a:ext>
            </a:extLst>
          </p:cNvPr>
          <p:cNvSpPr>
            <a:spLocks noGrp="1"/>
          </p:cNvSpPr>
          <p:nvPr>
            <p:ph type="sldNum" sz="quarter" idx="12"/>
          </p:nvPr>
        </p:nvSpPr>
        <p:spPr/>
        <p:txBody>
          <a:bodyPr/>
          <a:lstStyle/>
          <a:p>
            <a:fld id="{3DD4FD46-2E2B-094C-A100-2B141A0F8EB7}" type="slidenum">
              <a:rPr lang="fr-FR" smtClean="0"/>
              <a:t>18</a:t>
            </a:fld>
            <a:endParaRPr lang="fr-FR" dirty="0"/>
          </a:p>
        </p:txBody>
      </p:sp>
      <p:sp>
        <p:nvSpPr>
          <p:cNvPr id="11" name="ZoneTexte 10">
            <a:extLst>
              <a:ext uri="{FF2B5EF4-FFF2-40B4-BE49-F238E27FC236}">
                <a16:creationId xmlns:a16="http://schemas.microsoft.com/office/drawing/2014/main" id="{B1DA2D64-D802-6BBF-F5A5-B51E3FE2ED7F}"/>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2858726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461665"/>
          </a:xfrm>
          <a:prstGeom prst="rect">
            <a:avLst/>
          </a:prstGeom>
        </p:spPr>
        <p:txBody>
          <a:bodyPr wrap="square">
            <a:spAutoFit/>
          </a:bodyPr>
          <a:lstStyle/>
          <a:p>
            <a:pPr algn="ctr"/>
            <a:r>
              <a:rPr lang="fr-FR" sz="2400" b="1" u="sng" dirty="0"/>
              <a:t>Prototype</a:t>
            </a:r>
            <a:r>
              <a:rPr lang="fr-FR" sz="2400" b="1" dirty="0"/>
              <a:t> : La page historique</a:t>
            </a:r>
            <a:endParaRPr lang="fr-FR" sz="2400" b="1" u="sng" dirty="0"/>
          </a:p>
        </p:txBody>
      </p:sp>
      <p:sp>
        <p:nvSpPr>
          <p:cNvPr id="9" name="Signalisation droite 8">
            <a:extLst>
              <a:ext uri="{FF2B5EF4-FFF2-40B4-BE49-F238E27FC236}">
                <a16:creationId xmlns:a16="http://schemas.microsoft.com/office/drawing/2014/main" id="{C2E81D04-9163-D008-A68A-18923BE2508D}"/>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CC774F44-7334-1B19-2EE7-7AC9C3FF935B}"/>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F914C9E8-D1BE-2768-04EF-34E9AF4E45BF}"/>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2AE2D5ED-EBBE-70A0-8CB0-3A496547D9CA}"/>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5E32FEB0-0D98-93C6-4E68-B15A91D903B9}"/>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A1169FC6-3973-B78B-8B83-116A03BAEF34}"/>
              </a:ext>
            </a:extLst>
          </p:cNvPr>
          <p:cNvSpPr/>
          <p:nvPr/>
        </p:nvSpPr>
        <p:spPr>
          <a:xfrm rot="5400000">
            <a:off x="-678890" y="4232638"/>
            <a:ext cx="182997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5CAE278D-DB15-93F0-6321-8F6F7103D9F9}"/>
              </a:ext>
            </a:extLst>
          </p:cNvPr>
          <p:cNvSpPr>
            <a:spLocks noGrp="1"/>
          </p:cNvSpPr>
          <p:nvPr>
            <p:ph type="sldNum" sz="quarter" idx="12"/>
          </p:nvPr>
        </p:nvSpPr>
        <p:spPr/>
        <p:txBody>
          <a:bodyPr/>
          <a:lstStyle/>
          <a:p>
            <a:fld id="{3DD4FD46-2E2B-094C-A100-2B141A0F8EB7}" type="slidenum">
              <a:rPr lang="fr-FR" smtClean="0"/>
              <a:t>19</a:t>
            </a:fld>
            <a:endParaRPr lang="fr-FR" dirty="0"/>
          </a:p>
        </p:txBody>
      </p:sp>
      <p:sp>
        <p:nvSpPr>
          <p:cNvPr id="13" name="ZoneTexte 12">
            <a:extLst>
              <a:ext uri="{FF2B5EF4-FFF2-40B4-BE49-F238E27FC236}">
                <a16:creationId xmlns:a16="http://schemas.microsoft.com/office/drawing/2014/main" id="{BD060518-5039-AE80-0FD8-A2DD82801B85}"/>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pic>
        <p:nvPicPr>
          <p:cNvPr id="4" name="Image 3">
            <a:extLst>
              <a:ext uri="{FF2B5EF4-FFF2-40B4-BE49-F238E27FC236}">
                <a16:creationId xmlns:a16="http://schemas.microsoft.com/office/drawing/2014/main" id="{2BE1F7B6-6786-C802-31A3-89DDEC756280}"/>
              </a:ext>
            </a:extLst>
          </p:cNvPr>
          <p:cNvPicPr>
            <a:picLocks noChangeAspect="1"/>
          </p:cNvPicPr>
          <p:nvPr/>
        </p:nvPicPr>
        <p:blipFill>
          <a:blip r:embed="rId2"/>
          <a:stretch>
            <a:fillRect/>
          </a:stretch>
        </p:blipFill>
        <p:spPr>
          <a:xfrm>
            <a:off x="3352409" y="1024224"/>
            <a:ext cx="8740095" cy="5617251"/>
          </a:xfrm>
          <a:prstGeom prst="rect">
            <a:avLst/>
          </a:prstGeom>
        </p:spPr>
      </p:pic>
    </p:spTree>
    <p:extLst>
      <p:ext uri="{BB962C8B-B14F-4D97-AF65-F5344CB8AC3E}">
        <p14:creationId xmlns:p14="http://schemas.microsoft.com/office/powerpoint/2010/main" val="3474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FDE0E1-3BC1-7208-BCF9-8877EC138DB0}"/>
              </a:ext>
            </a:extLst>
          </p:cNvPr>
          <p:cNvSpPr/>
          <p:nvPr/>
        </p:nvSpPr>
        <p:spPr>
          <a:xfrm>
            <a:off x="3237186" y="235997"/>
            <a:ext cx="8954814" cy="461665"/>
          </a:xfrm>
          <a:prstGeom prst="rect">
            <a:avLst/>
          </a:prstGeom>
        </p:spPr>
        <p:txBody>
          <a:bodyPr wrap="square">
            <a:spAutoFit/>
          </a:bodyPr>
          <a:lstStyle/>
          <a:p>
            <a:pPr algn="ctr"/>
            <a:r>
              <a:rPr lang="fr-FR" sz="2400" b="1" u="sng" dirty="0"/>
              <a:t>Présentation du projet</a:t>
            </a:r>
            <a:r>
              <a:rPr lang="fr-FR" sz="2400" b="1" dirty="0"/>
              <a:t> : concept général </a:t>
            </a:r>
            <a:endParaRPr lang="fr-FR" sz="2400" dirty="0"/>
          </a:p>
        </p:txBody>
      </p:sp>
      <p:pic>
        <p:nvPicPr>
          <p:cNvPr id="3082" name="Picture 10" descr="Solaire photovoltaïque - ASDER : Association Savoyarde pour le  développement des énergies renouvelables">
            <a:extLst>
              <a:ext uri="{FF2B5EF4-FFF2-40B4-BE49-F238E27FC236}">
                <a16:creationId xmlns:a16="http://schemas.microsoft.com/office/drawing/2014/main" id="{BB1C34A6-9388-43CA-BF1D-B284C8B0652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474" b="97368" l="7513" r="95492">
                        <a14:foregroundMark x1="20534" y1="58246" x2="20534" y2="71228"/>
                        <a14:foregroundMark x1="30718" y1="63333" x2="30718" y2="77018"/>
                        <a14:foregroundMark x1="14691" y1="65965" x2="14691" y2="73684"/>
                        <a14:foregroundMark x1="14691" y1="73684" x2="20367" y2="77895"/>
                        <a14:foregroundMark x1="20367" y1="77895" x2="36227" y2="80877"/>
                        <a14:foregroundMark x1="26711" y1="65439" x2="26544" y2="70526"/>
                        <a14:foregroundMark x1="28548" y1="64737" x2="28548" y2="74386"/>
                        <a14:foregroundMark x1="42070" y1="90526" x2="54090" y2="90351"/>
                        <a14:foregroundMark x1="54090" y1="90351" x2="62604" y2="84561"/>
                        <a14:foregroundMark x1="62604" y1="84561" x2="62938" y2="83509"/>
                        <a14:foregroundMark x1="50250" y1="92632" x2="51920" y2="92807"/>
                        <a14:foregroundMark x1="68614" y1="13509" x2="68614" y2="13509"/>
                        <a14:foregroundMark x1="74457" y1="15263" x2="74457" y2="15263"/>
                        <a14:foregroundMark x1="76294" y1="14737" x2="83306" y2="17018"/>
                        <a14:foregroundMark x1="83306" y1="17018" x2="85309" y2="17018"/>
                        <a14:foregroundMark x1="77629" y1="15088" x2="85977" y2="14386"/>
                        <a14:foregroundMark x1="86144" y1="14561" x2="79633" y2="17544"/>
                        <a14:foregroundMark x1="79633" y1="17544" x2="86144" y2="17018"/>
                        <a14:foregroundMark x1="68948" y1="17719" x2="68948" y2="17719"/>
                        <a14:foregroundMark x1="68280" y1="17544" x2="69616" y2="18772"/>
                        <a14:foregroundMark x1="68948" y1="12632" x2="68948" y2="12632"/>
                        <a14:foregroundMark x1="72955" y1="28246" x2="77129" y2="23860"/>
                        <a14:foregroundMark x1="77462" y1="23684" x2="86311" y2="36140"/>
                        <a14:foregroundMark x1="87479" y1="45263" x2="88648" y2="49474"/>
                        <a14:foregroundMark x1="86477" y1="41930" x2="92988" y2="47018"/>
                        <a14:foregroundMark x1="88982" y1="47193" x2="92654" y2="52105"/>
                        <a14:foregroundMark x1="95993" y1="55263" x2="94992" y2="53860"/>
                        <a14:foregroundMark x1="83306" y1="38947" x2="78464" y2="26667"/>
                        <a14:foregroundMark x1="72955" y1="14211" x2="73289" y2="20175"/>
                        <a14:foregroundMark x1="9182" y1="54035" x2="7846" y2="55263"/>
                        <a14:foregroundMark x1="7846" y1="56316" x2="10851" y2="56491"/>
                        <a14:foregroundMark x1="11686" y1="86491" x2="19366" y2="89825"/>
                        <a14:foregroundMark x1="19866" y1="89825" x2="51419" y2="97193"/>
                        <a14:foregroundMark x1="51586" y1="97368" x2="52922" y2="97193"/>
                        <a14:foregroundMark x1="55426" y1="96842" x2="67947" y2="92982"/>
                        <a14:foregroundMark x1="67112" y1="93333" x2="70785" y2="90877"/>
                        <a14:foregroundMark x1="70618" y1="91579" x2="83806" y2="87895"/>
                        <a14:foregroundMark x1="83806" y1="87895" x2="88648" y2="84561"/>
                        <a14:foregroundMark x1="71452" y1="85789" x2="77295" y2="85439"/>
                        <a14:foregroundMark x1="62604" y1="76140" x2="63940" y2="81930"/>
                        <a14:foregroundMark x1="55426" y1="87018" x2="62938" y2="86667"/>
                        <a14:foregroundMark x1="62938" y1="86667" x2="61269" y2="87193"/>
                        <a14:foregroundMark x1="76294" y1="15439" x2="80467" y2="17719"/>
                        <a14:foregroundMark x1="80634" y1="17368" x2="87479" y2="17719"/>
                        <a14:foregroundMark x1="87479" y1="17719" x2="89482" y2="17544"/>
                        <a14:foregroundMark x1="86144" y1="15263" x2="89149" y2="16667"/>
                        <a14:foregroundMark x1="88815" y1="14737" x2="88815" y2="18421"/>
                        <a14:foregroundMark x1="82137" y1="14035" x2="85142" y2="14211"/>
                      </a14:backgroundRemoval>
                    </a14:imgEffect>
                  </a14:imgLayer>
                </a14:imgProps>
              </a:ext>
              <a:ext uri="{28A0092B-C50C-407E-A947-70E740481C1C}">
                <a14:useLocalDpi xmlns:a14="http://schemas.microsoft.com/office/drawing/2010/main" val="0"/>
              </a:ext>
            </a:extLst>
          </a:blip>
          <a:srcRect t="-2070" b="2068"/>
          <a:stretch/>
        </p:blipFill>
        <p:spPr bwMode="auto">
          <a:xfrm>
            <a:off x="2918705" y="1164424"/>
            <a:ext cx="5983527" cy="5693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Enedis - Vous relier aux services essentiels">
            <a:extLst>
              <a:ext uri="{FF2B5EF4-FFF2-40B4-BE49-F238E27FC236}">
                <a16:creationId xmlns:a16="http://schemas.microsoft.com/office/drawing/2014/main" id="{3303584E-8052-BBD1-3197-EB2346BF5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2394" y="2237273"/>
            <a:ext cx="834365" cy="4178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LERTE CANICULE – Site officiel de la commune de Messery">
            <a:extLst>
              <a:ext uri="{FF2B5EF4-FFF2-40B4-BE49-F238E27FC236}">
                <a16:creationId xmlns:a16="http://schemas.microsoft.com/office/drawing/2014/main" id="{681D7AAA-353D-55EE-68ED-3D665AA0DC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2894" y="863040"/>
            <a:ext cx="1373279" cy="1374233"/>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que 36" descr="Maison contour">
            <a:extLst>
              <a:ext uri="{FF2B5EF4-FFF2-40B4-BE49-F238E27FC236}">
                <a16:creationId xmlns:a16="http://schemas.microsoft.com/office/drawing/2014/main" id="{6ECEE449-8CDB-4051-969B-B87FC4200C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6118" y="4822118"/>
            <a:ext cx="2035882" cy="2035882"/>
          </a:xfrm>
          <a:prstGeom prst="rect">
            <a:avLst/>
          </a:prstGeom>
        </p:spPr>
      </p:pic>
      <p:sp>
        <p:nvSpPr>
          <p:cNvPr id="30" name="ZoneTexte 29">
            <a:extLst>
              <a:ext uri="{FF2B5EF4-FFF2-40B4-BE49-F238E27FC236}">
                <a16:creationId xmlns:a16="http://schemas.microsoft.com/office/drawing/2014/main" id="{E9D9EB68-77CE-5BEB-7F31-177914C7E5E5}"/>
              </a:ext>
            </a:extLst>
          </p:cNvPr>
          <p:cNvSpPr txBox="1"/>
          <p:nvPr/>
        </p:nvSpPr>
        <p:spPr>
          <a:xfrm>
            <a:off x="8791316" y="1223962"/>
            <a:ext cx="3400684" cy="2862322"/>
          </a:xfrm>
          <a:prstGeom prst="rect">
            <a:avLst/>
          </a:prstGeom>
          <a:noFill/>
        </p:spPr>
        <p:txBody>
          <a:bodyPr wrap="square" rtlCol="0">
            <a:spAutoFit/>
          </a:bodyPr>
          <a:lstStyle/>
          <a:p>
            <a:r>
              <a:rPr lang="fr-FR" dirty="0"/>
              <a:t>Diminue la facture d’électricité grâce à :</a:t>
            </a:r>
          </a:p>
          <a:p>
            <a:endParaRPr lang="fr-FR" dirty="0"/>
          </a:p>
          <a:p>
            <a:pPr marL="285750" indent="-285750">
              <a:buFont typeface="Wingdings" pitchFamily="2" charset="2"/>
              <a:buChar char="§"/>
            </a:pPr>
            <a:r>
              <a:rPr lang="fr-FR" dirty="0"/>
              <a:t>l’autoconsommation</a:t>
            </a:r>
          </a:p>
          <a:p>
            <a:endParaRPr lang="fr-FR" dirty="0"/>
          </a:p>
          <a:p>
            <a:pPr marL="285750" indent="-285750">
              <a:buFont typeface="Wingdings" pitchFamily="2" charset="2"/>
              <a:buChar char="§"/>
            </a:pPr>
            <a:r>
              <a:rPr lang="fr-FR" dirty="0"/>
              <a:t>Prix avantageux propose à la communauté́ qui acheté son électricité́ verte produite par les autres (partage). </a:t>
            </a:r>
          </a:p>
          <a:p>
            <a:endParaRPr lang="fr-FR" dirty="0"/>
          </a:p>
        </p:txBody>
      </p:sp>
      <p:sp>
        <p:nvSpPr>
          <p:cNvPr id="2" name="Espace réservé du numéro de diapositive 1">
            <a:extLst>
              <a:ext uri="{FF2B5EF4-FFF2-40B4-BE49-F238E27FC236}">
                <a16:creationId xmlns:a16="http://schemas.microsoft.com/office/drawing/2014/main" id="{68A9DC4A-1D3A-AB27-8E92-42912881DC6A}"/>
              </a:ext>
            </a:extLst>
          </p:cNvPr>
          <p:cNvSpPr>
            <a:spLocks noGrp="1"/>
          </p:cNvSpPr>
          <p:nvPr>
            <p:ph type="sldNum" sz="quarter" idx="12"/>
          </p:nvPr>
        </p:nvSpPr>
        <p:spPr/>
        <p:txBody>
          <a:bodyPr/>
          <a:lstStyle/>
          <a:p>
            <a:fld id="{3DD4FD46-2E2B-094C-A100-2B141A0F8EB7}" type="slidenum">
              <a:rPr lang="fr-FR" smtClean="0"/>
              <a:t>2</a:t>
            </a:fld>
            <a:endParaRPr lang="fr-FR" dirty="0"/>
          </a:p>
        </p:txBody>
      </p:sp>
      <p:sp>
        <p:nvSpPr>
          <p:cNvPr id="11" name="Signalisation droite 10">
            <a:extLst>
              <a:ext uri="{FF2B5EF4-FFF2-40B4-BE49-F238E27FC236}">
                <a16:creationId xmlns:a16="http://schemas.microsoft.com/office/drawing/2014/main" id="{AA625DDF-697A-285F-E771-6D53659B62B2}"/>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87705CBE-35D8-947E-7DDC-B42FC1E9776E}"/>
              </a:ext>
            </a:extLst>
          </p:cNvPr>
          <p:cNvSpPr txBox="1"/>
          <p:nvPr/>
        </p:nvSpPr>
        <p:spPr>
          <a:xfrm>
            <a:off x="949264" y="332880"/>
            <a:ext cx="1355499" cy="369332"/>
          </a:xfrm>
          <a:prstGeom prst="rect">
            <a:avLst/>
          </a:prstGeom>
          <a:noFill/>
        </p:spPr>
        <p:txBody>
          <a:bodyPr wrap="none" rtlCol="0">
            <a:spAutoFit/>
          </a:bodyPr>
          <a:lstStyle/>
          <a:p>
            <a:r>
              <a:rPr lang="fr-FR" u="sng" dirty="0"/>
              <a:t>Introduction</a:t>
            </a:r>
          </a:p>
        </p:txBody>
      </p:sp>
    </p:spTree>
    <p:extLst>
      <p:ext uri="{BB962C8B-B14F-4D97-AF65-F5344CB8AC3E}">
        <p14:creationId xmlns:p14="http://schemas.microsoft.com/office/powerpoint/2010/main" val="2923866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C39E3A-1D7F-C359-25D4-6CEF2E0862D0}"/>
              </a:ext>
            </a:extLst>
          </p:cNvPr>
          <p:cNvSpPr/>
          <p:nvPr/>
        </p:nvSpPr>
        <p:spPr>
          <a:xfrm>
            <a:off x="3256156" y="270765"/>
            <a:ext cx="8935844" cy="461665"/>
          </a:xfrm>
          <a:prstGeom prst="rect">
            <a:avLst/>
          </a:prstGeom>
        </p:spPr>
        <p:txBody>
          <a:bodyPr wrap="square">
            <a:spAutoFit/>
          </a:bodyPr>
          <a:lstStyle/>
          <a:p>
            <a:pPr algn="ctr"/>
            <a:r>
              <a:rPr lang="fr-FR" sz="2400" b="1" u="sng" dirty="0"/>
              <a:t>Résultat final</a:t>
            </a:r>
            <a:r>
              <a:rPr lang="fr-FR" sz="2400" b="1" dirty="0"/>
              <a:t> : La page historique</a:t>
            </a:r>
            <a:endParaRPr lang="fr-FR" sz="2400" b="1" u="sng" dirty="0"/>
          </a:p>
        </p:txBody>
      </p:sp>
      <p:pic>
        <p:nvPicPr>
          <p:cNvPr id="3" name="Image 2" descr="Une image contenant texte&#10;&#10;Description générée automatiquement">
            <a:extLst>
              <a:ext uri="{FF2B5EF4-FFF2-40B4-BE49-F238E27FC236}">
                <a16:creationId xmlns:a16="http://schemas.microsoft.com/office/drawing/2014/main" id="{1DB9C81C-4674-55B1-94D8-DD45D6299944}"/>
              </a:ext>
            </a:extLst>
          </p:cNvPr>
          <p:cNvPicPr>
            <a:picLocks noChangeAspect="1"/>
          </p:cNvPicPr>
          <p:nvPr/>
        </p:nvPicPr>
        <p:blipFill rotWithShape="1">
          <a:blip r:embed="rId2"/>
          <a:srcRect t="8232"/>
          <a:stretch/>
        </p:blipFill>
        <p:spPr>
          <a:xfrm>
            <a:off x="3333844" y="923247"/>
            <a:ext cx="8780467" cy="4448502"/>
          </a:xfrm>
          <a:prstGeom prst="rect">
            <a:avLst/>
          </a:prstGeom>
        </p:spPr>
      </p:pic>
      <p:pic>
        <p:nvPicPr>
          <p:cNvPr id="14" name="Image 13" descr="Une image contenant table&#10;&#10;Description générée automatiquement">
            <a:extLst>
              <a:ext uri="{FF2B5EF4-FFF2-40B4-BE49-F238E27FC236}">
                <a16:creationId xmlns:a16="http://schemas.microsoft.com/office/drawing/2014/main" id="{66973129-801F-BC1F-C571-573A58FC6A45}"/>
              </a:ext>
            </a:extLst>
          </p:cNvPr>
          <p:cNvPicPr>
            <a:picLocks noChangeAspect="1"/>
          </p:cNvPicPr>
          <p:nvPr/>
        </p:nvPicPr>
        <p:blipFill rotWithShape="1">
          <a:blip r:embed="rId3"/>
          <a:srcRect t="53533"/>
          <a:stretch/>
        </p:blipFill>
        <p:spPr>
          <a:xfrm>
            <a:off x="3333844" y="4877849"/>
            <a:ext cx="8780467" cy="1369433"/>
          </a:xfrm>
          <a:prstGeom prst="rect">
            <a:avLst/>
          </a:prstGeom>
        </p:spPr>
      </p:pic>
      <p:sp>
        <p:nvSpPr>
          <p:cNvPr id="9" name="Signalisation droite 8">
            <a:extLst>
              <a:ext uri="{FF2B5EF4-FFF2-40B4-BE49-F238E27FC236}">
                <a16:creationId xmlns:a16="http://schemas.microsoft.com/office/drawing/2014/main" id="{DD134CD2-7197-5595-A720-6E26D6C10734}"/>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5D8357E1-7124-27CA-DEA0-A77DB2D3FCA0}"/>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ECFE53B1-5FFB-AE58-109E-451E6DD4D7FB}"/>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1A3DE1E3-ADDF-7AD0-5E66-8B53BB2838DC}"/>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2AECFE16-1DC7-FBD9-1D42-26B0306C37DD}"/>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6B742A40-C46A-AA8F-DBBF-5DD89D56AFCB}"/>
              </a:ext>
            </a:extLst>
          </p:cNvPr>
          <p:cNvSpPr/>
          <p:nvPr/>
        </p:nvSpPr>
        <p:spPr>
          <a:xfrm rot="5400000">
            <a:off x="-763799" y="4317546"/>
            <a:ext cx="1999791"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4B3C04AF-37FE-CD11-520D-8A77F0BEB0E7}"/>
              </a:ext>
            </a:extLst>
          </p:cNvPr>
          <p:cNvSpPr>
            <a:spLocks noGrp="1"/>
          </p:cNvSpPr>
          <p:nvPr>
            <p:ph type="sldNum" sz="quarter" idx="12"/>
          </p:nvPr>
        </p:nvSpPr>
        <p:spPr/>
        <p:txBody>
          <a:bodyPr/>
          <a:lstStyle/>
          <a:p>
            <a:fld id="{3DD4FD46-2E2B-094C-A100-2B141A0F8EB7}" type="slidenum">
              <a:rPr lang="fr-FR" smtClean="0"/>
              <a:t>20</a:t>
            </a:fld>
            <a:endParaRPr lang="fr-FR" dirty="0"/>
          </a:p>
        </p:txBody>
      </p:sp>
      <p:sp>
        <p:nvSpPr>
          <p:cNvPr id="12" name="ZoneTexte 11">
            <a:extLst>
              <a:ext uri="{FF2B5EF4-FFF2-40B4-BE49-F238E27FC236}">
                <a16:creationId xmlns:a16="http://schemas.microsoft.com/office/drawing/2014/main" id="{76767CBE-1D5E-AD0D-45AF-B67989CB1F4D}"/>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
        <p:nvSpPr>
          <p:cNvPr id="4" name="Rectangle 3">
            <a:extLst>
              <a:ext uri="{FF2B5EF4-FFF2-40B4-BE49-F238E27FC236}">
                <a16:creationId xmlns:a16="http://schemas.microsoft.com/office/drawing/2014/main" id="{35D5790C-EDF3-B7F0-B855-4744DF5BFDC4}"/>
              </a:ext>
            </a:extLst>
          </p:cNvPr>
          <p:cNvSpPr/>
          <p:nvPr/>
        </p:nvSpPr>
        <p:spPr>
          <a:xfrm>
            <a:off x="4928260" y="4309890"/>
            <a:ext cx="6880563" cy="40461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4FEE761B-7273-8604-C2D0-950D6B772649}"/>
              </a:ext>
            </a:extLst>
          </p:cNvPr>
          <p:cNvSpPr txBox="1"/>
          <p:nvPr/>
        </p:nvSpPr>
        <p:spPr>
          <a:xfrm>
            <a:off x="10552334" y="3860169"/>
            <a:ext cx="1143711" cy="369332"/>
          </a:xfrm>
          <a:prstGeom prst="rect">
            <a:avLst/>
          </a:prstGeom>
          <a:noFill/>
        </p:spPr>
        <p:txBody>
          <a:bodyPr wrap="none" rtlCol="0">
            <a:spAutoFit/>
          </a:bodyPr>
          <a:lstStyle/>
          <a:p>
            <a:r>
              <a:rPr lang="fr-FR" b="1" dirty="0">
                <a:solidFill>
                  <a:srgbClr val="C00000"/>
                </a:solidFill>
              </a:rPr>
              <a:t>Unité : </a:t>
            </a:r>
            <a:r>
              <a:rPr lang="fr-FR" b="1" dirty="0" err="1">
                <a:solidFill>
                  <a:srgbClr val="C00000"/>
                </a:solidFill>
              </a:rPr>
              <a:t>wh</a:t>
            </a:r>
            <a:endParaRPr lang="fr-FR" b="1" dirty="0">
              <a:solidFill>
                <a:srgbClr val="C00000"/>
              </a:solidFill>
            </a:endParaRPr>
          </a:p>
        </p:txBody>
      </p:sp>
    </p:spTree>
    <p:extLst>
      <p:ext uri="{BB962C8B-B14F-4D97-AF65-F5344CB8AC3E}">
        <p14:creationId xmlns:p14="http://schemas.microsoft.com/office/powerpoint/2010/main" val="10421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C88C4F8-1A97-11FF-E65F-E3DF112F8AA2}"/>
              </a:ext>
            </a:extLst>
          </p:cNvPr>
          <p:cNvSpPr txBox="1"/>
          <p:nvPr/>
        </p:nvSpPr>
        <p:spPr>
          <a:xfrm>
            <a:off x="3417220" y="964079"/>
            <a:ext cx="8931533" cy="5893921"/>
          </a:xfrm>
          <a:prstGeom prst="rect">
            <a:avLst/>
          </a:prstGeom>
          <a:noFill/>
        </p:spPr>
        <p:txBody>
          <a:bodyPr wrap="square" rtlCol="0">
            <a:spAutoFit/>
          </a:bodyPr>
          <a:lstStyle/>
          <a:p>
            <a:r>
              <a:rPr lang="fr-FR" sz="1300" b="1" dirty="0"/>
              <a:t>switch</a:t>
            </a:r>
            <a:r>
              <a:rPr lang="fr-FR" sz="1300" dirty="0"/>
              <a:t> ($</a:t>
            </a:r>
            <a:r>
              <a:rPr lang="fr-FR" sz="1300" b="1" dirty="0">
                <a:solidFill>
                  <a:srgbClr val="FF0000"/>
                </a:solidFill>
              </a:rPr>
              <a:t>Select</a:t>
            </a:r>
            <a:r>
              <a:rPr lang="fr-FR" sz="1300" dirty="0"/>
              <a:t>)</a:t>
            </a:r>
            <a:r>
              <a:rPr lang="fr-FR" sz="1300" b="1" dirty="0"/>
              <a:t>{</a:t>
            </a:r>
          </a:p>
          <a:p>
            <a:r>
              <a:rPr lang="fr-FR" sz="1300" b="1" dirty="0"/>
              <a:t>	</a:t>
            </a:r>
          </a:p>
          <a:p>
            <a:r>
              <a:rPr lang="fr-FR" sz="1300" dirty="0">
                <a:solidFill>
                  <a:schemeClr val="accent4">
                    <a:lumMod val="75000"/>
                  </a:schemeClr>
                </a:solidFill>
              </a:rPr>
              <a:t>	//choix 1 : journalier (pour consulter l'historique  journalier)</a:t>
            </a:r>
          </a:p>
          <a:p>
            <a:r>
              <a:rPr lang="fr-FR" sz="1300" dirty="0"/>
              <a:t>	case 'journalier':</a:t>
            </a:r>
          </a:p>
          <a:p>
            <a:r>
              <a:rPr lang="fr-FR" sz="1300" dirty="0"/>
              <a:t>				$</a:t>
            </a:r>
            <a:r>
              <a:rPr lang="fr-FR" sz="1300" b="1" dirty="0" err="1">
                <a:solidFill>
                  <a:srgbClr val="FF0000"/>
                </a:solidFill>
              </a:rPr>
              <a:t>Requete</a:t>
            </a:r>
            <a:r>
              <a:rPr lang="fr-FR" sz="1300" dirty="0"/>
              <a:t> = "</a:t>
            </a:r>
            <a:r>
              <a:rPr lang="fr-FR" sz="1300" b="1" dirty="0">
                <a:solidFill>
                  <a:srgbClr val="7030A0"/>
                </a:solidFill>
              </a:rPr>
              <a:t>SELECT</a:t>
            </a:r>
            <a:r>
              <a:rPr lang="fr-FR" sz="1300" dirty="0"/>
              <a:t> </a:t>
            </a:r>
            <a:r>
              <a:rPr lang="fr-FR" sz="1300" dirty="0" err="1"/>
              <a:t>energie_soutiree</a:t>
            </a:r>
            <a:r>
              <a:rPr lang="fr-FR" sz="1300" dirty="0"/>
              <a:t>, </a:t>
            </a:r>
            <a:r>
              <a:rPr lang="fr-FR" sz="1300" dirty="0" err="1"/>
              <a:t>energie_injectee</a:t>
            </a:r>
            <a:r>
              <a:rPr lang="fr-FR" sz="1300" dirty="0"/>
              <a:t>, </a:t>
            </a:r>
            <a:r>
              <a:rPr lang="fr-FR" sz="1300" dirty="0" err="1"/>
              <a:t>energie_produite</a:t>
            </a:r>
            <a:r>
              <a:rPr lang="fr-FR" sz="1300" dirty="0"/>
              <a:t>, date </a:t>
            </a:r>
          </a:p>
          <a:p>
            <a:r>
              <a:rPr lang="fr-FR" sz="1300" dirty="0"/>
              <a:t>					           </a:t>
            </a:r>
            <a:r>
              <a:rPr lang="fr-FR" sz="1300" b="1" dirty="0">
                <a:solidFill>
                  <a:srgbClr val="7030A0"/>
                </a:solidFill>
              </a:rPr>
              <a:t>FROM</a:t>
            </a:r>
            <a:r>
              <a:rPr lang="fr-FR" sz="1300" dirty="0"/>
              <a:t> </a:t>
            </a:r>
            <a:r>
              <a:rPr lang="fr-FR" sz="1300" dirty="0" err="1"/>
              <a:t>Energies_Journaliere</a:t>
            </a:r>
            <a:r>
              <a:rPr lang="fr-FR" sz="1300" dirty="0"/>
              <a:t> </a:t>
            </a:r>
          </a:p>
          <a:p>
            <a:r>
              <a:rPr lang="fr-FR" sz="1300" dirty="0"/>
              <a:t>						</a:t>
            </a:r>
            <a:r>
              <a:rPr lang="fr-FR" sz="1300" b="1" dirty="0">
                <a:solidFill>
                  <a:srgbClr val="7030A0"/>
                </a:solidFill>
              </a:rPr>
              <a:t>WHERE</a:t>
            </a:r>
            <a:r>
              <a:rPr lang="fr-FR" sz="1300" dirty="0"/>
              <a:t> date </a:t>
            </a:r>
            <a:r>
              <a:rPr lang="fr-FR" sz="1300" b="1" dirty="0">
                <a:solidFill>
                  <a:srgbClr val="7030A0"/>
                </a:solidFill>
              </a:rPr>
              <a:t>BETWEEN</a:t>
            </a:r>
            <a:r>
              <a:rPr lang="fr-FR" sz="1300" dirty="0"/>
              <a:t> \"".$</a:t>
            </a:r>
            <a:r>
              <a:rPr lang="fr-FR" sz="1300" b="1" dirty="0" err="1">
                <a:solidFill>
                  <a:srgbClr val="FF0000"/>
                </a:solidFill>
              </a:rPr>
              <a:t>DateD</a:t>
            </a:r>
            <a:r>
              <a:rPr lang="fr-FR" sz="1300" dirty="0"/>
              <a:t>."\" </a:t>
            </a:r>
            <a:r>
              <a:rPr lang="fr-FR" sz="1300" b="1" dirty="0">
                <a:solidFill>
                  <a:srgbClr val="7030A0"/>
                </a:solidFill>
              </a:rPr>
              <a:t>AND</a:t>
            </a:r>
            <a:r>
              <a:rPr lang="fr-FR" sz="1300" dirty="0"/>
              <a:t> \"".$</a:t>
            </a:r>
            <a:r>
              <a:rPr lang="fr-FR" sz="1300" b="1" dirty="0" err="1">
                <a:solidFill>
                  <a:srgbClr val="FF0000"/>
                </a:solidFill>
              </a:rPr>
              <a:t>DateF</a:t>
            </a:r>
            <a:r>
              <a:rPr lang="fr-FR" sz="1300" dirty="0"/>
              <a:t>."\" </a:t>
            </a:r>
            <a:r>
              <a:rPr lang="fr-FR" sz="1300" b="1" dirty="0">
                <a:solidFill>
                  <a:srgbClr val="7030A0"/>
                </a:solidFill>
              </a:rPr>
              <a:t>ORDER BY </a:t>
            </a:r>
            <a:r>
              <a:rPr lang="fr-FR" sz="1300" dirty="0"/>
              <a:t>date </a:t>
            </a:r>
            <a:r>
              <a:rPr lang="fr-FR" sz="1300" b="1" dirty="0">
                <a:solidFill>
                  <a:srgbClr val="7030A0"/>
                </a:solidFill>
              </a:rPr>
              <a:t>DESC</a:t>
            </a:r>
            <a:r>
              <a:rPr lang="fr-FR" sz="1300" dirty="0"/>
              <a:t> ;" ;</a:t>
            </a:r>
          </a:p>
          <a:p>
            <a:r>
              <a:rPr lang="fr-FR" sz="1300" dirty="0"/>
              <a:t>	break;</a:t>
            </a:r>
          </a:p>
          <a:p>
            <a:r>
              <a:rPr lang="fr-FR" sz="1300" dirty="0">
                <a:solidFill>
                  <a:schemeClr val="accent4">
                    <a:lumMod val="75000"/>
                  </a:schemeClr>
                </a:solidFill>
              </a:rPr>
              <a:t>	//choix 2 : hebdomadaire (pour consulter l'historique hebdomadaire)</a:t>
            </a:r>
          </a:p>
          <a:p>
            <a:r>
              <a:rPr lang="fr-FR" sz="1300" dirty="0"/>
              <a:t>	case 'hebdomadaire':</a:t>
            </a:r>
          </a:p>
          <a:p>
            <a:r>
              <a:rPr lang="fr-FR" sz="1300" dirty="0"/>
              <a:t>				$</a:t>
            </a:r>
            <a:r>
              <a:rPr lang="fr-FR" sz="1300" b="1" dirty="0" err="1">
                <a:solidFill>
                  <a:srgbClr val="FF0000"/>
                </a:solidFill>
              </a:rPr>
              <a:t>Requete</a:t>
            </a:r>
            <a:r>
              <a:rPr lang="fr-FR" sz="1300" dirty="0"/>
              <a:t> = "</a:t>
            </a:r>
            <a:r>
              <a:rPr lang="fr-FR" sz="1300" b="1" dirty="0">
                <a:solidFill>
                  <a:srgbClr val="7030A0"/>
                </a:solidFill>
              </a:rPr>
              <a:t>SELECT</a:t>
            </a:r>
            <a:r>
              <a:rPr lang="fr-FR" sz="1300" dirty="0"/>
              <a:t> </a:t>
            </a:r>
            <a:r>
              <a:rPr lang="fr-FR" sz="1300" dirty="0" err="1"/>
              <a:t>energie_soutiree</a:t>
            </a:r>
            <a:r>
              <a:rPr lang="fr-FR" sz="1300" dirty="0"/>
              <a:t>, </a:t>
            </a:r>
            <a:r>
              <a:rPr lang="fr-FR" sz="1300" dirty="0" err="1"/>
              <a:t>energie_injectee</a:t>
            </a:r>
            <a:r>
              <a:rPr lang="fr-FR" sz="1300" dirty="0"/>
              <a:t>, </a:t>
            </a:r>
            <a:r>
              <a:rPr lang="fr-FR" sz="1300" dirty="0" err="1"/>
              <a:t>energie_produite</a:t>
            </a:r>
            <a:r>
              <a:rPr lang="fr-FR" sz="1300" dirty="0"/>
              <a:t>, date </a:t>
            </a:r>
          </a:p>
          <a:p>
            <a:r>
              <a:rPr lang="fr-FR" sz="1300" dirty="0"/>
              <a:t>					           </a:t>
            </a:r>
            <a:r>
              <a:rPr lang="fr-FR" sz="1300" b="1" dirty="0">
                <a:solidFill>
                  <a:srgbClr val="7030A0"/>
                </a:solidFill>
              </a:rPr>
              <a:t>FROM</a:t>
            </a:r>
            <a:r>
              <a:rPr lang="fr-FR" sz="1300" dirty="0"/>
              <a:t> </a:t>
            </a:r>
            <a:r>
              <a:rPr lang="fr-FR" sz="1300" dirty="0" err="1"/>
              <a:t>Energies_Hebdomadaire</a:t>
            </a:r>
            <a:endParaRPr lang="fr-FR" sz="1300" dirty="0"/>
          </a:p>
          <a:p>
            <a:r>
              <a:rPr lang="fr-FR" sz="1300" dirty="0"/>
              <a:t>						</a:t>
            </a:r>
            <a:r>
              <a:rPr lang="fr-FR" sz="1300" b="1" dirty="0">
                <a:solidFill>
                  <a:srgbClr val="7030A0"/>
                </a:solidFill>
              </a:rPr>
              <a:t>WHERE</a:t>
            </a:r>
            <a:r>
              <a:rPr lang="fr-FR" sz="1300" dirty="0"/>
              <a:t> </a:t>
            </a:r>
            <a:r>
              <a:rPr lang="fr-FR" sz="1300" b="1" dirty="0"/>
              <a:t>date</a:t>
            </a:r>
            <a:r>
              <a:rPr lang="fr-FR" sz="1300" dirty="0"/>
              <a:t> </a:t>
            </a:r>
            <a:r>
              <a:rPr lang="fr-FR" sz="1300" b="1" dirty="0">
                <a:solidFill>
                  <a:srgbClr val="7030A0"/>
                </a:solidFill>
              </a:rPr>
              <a:t>BETWEEN</a:t>
            </a:r>
            <a:r>
              <a:rPr lang="fr-FR" sz="1300" dirty="0"/>
              <a:t> \"".$</a:t>
            </a:r>
            <a:r>
              <a:rPr lang="fr-FR" sz="1300" b="1" dirty="0" err="1">
                <a:solidFill>
                  <a:srgbClr val="FF0000"/>
                </a:solidFill>
              </a:rPr>
              <a:t>DateD</a:t>
            </a:r>
            <a:r>
              <a:rPr lang="fr-FR" sz="1300" dirty="0"/>
              <a:t>."\" </a:t>
            </a:r>
            <a:r>
              <a:rPr lang="fr-FR" sz="1300" b="1" dirty="0">
                <a:solidFill>
                  <a:srgbClr val="7030A0"/>
                </a:solidFill>
              </a:rPr>
              <a:t>AND</a:t>
            </a:r>
            <a:r>
              <a:rPr lang="fr-FR" sz="1300" dirty="0"/>
              <a:t> \"".$</a:t>
            </a:r>
            <a:r>
              <a:rPr lang="fr-FR" sz="1300" b="1" dirty="0" err="1">
                <a:solidFill>
                  <a:srgbClr val="FF0000"/>
                </a:solidFill>
              </a:rPr>
              <a:t>DateF</a:t>
            </a:r>
            <a:r>
              <a:rPr lang="fr-FR" sz="1300" dirty="0"/>
              <a:t>."\" </a:t>
            </a:r>
            <a:r>
              <a:rPr lang="fr-FR" sz="1300" b="1" dirty="0">
                <a:solidFill>
                  <a:srgbClr val="7030A0"/>
                </a:solidFill>
              </a:rPr>
              <a:t>ORDER</a:t>
            </a:r>
            <a:r>
              <a:rPr lang="fr-FR" sz="1300" dirty="0"/>
              <a:t> </a:t>
            </a:r>
            <a:r>
              <a:rPr lang="fr-FR" sz="1300" b="1" dirty="0">
                <a:solidFill>
                  <a:srgbClr val="7030A0"/>
                </a:solidFill>
              </a:rPr>
              <a:t>BY</a:t>
            </a:r>
            <a:r>
              <a:rPr lang="fr-FR" sz="1300" dirty="0"/>
              <a:t> date </a:t>
            </a:r>
            <a:r>
              <a:rPr lang="fr-FR" sz="1300" b="1" dirty="0">
                <a:solidFill>
                  <a:srgbClr val="7030A0"/>
                </a:solidFill>
              </a:rPr>
              <a:t>DESC</a:t>
            </a:r>
            <a:r>
              <a:rPr lang="fr-FR" sz="1300" dirty="0"/>
              <a:t> ;" ;</a:t>
            </a:r>
          </a:p>
          <a:p>
            <a:r>
              <a:rPr lang="fr-FR" sz="1300" dirty="0"/>
              <a:t>	 break;</a:t>
            </a:r>
          </a:p>
          <a:p>
            <a:r>
              <a:rPr lang="fr-FR" sz="1300" dirty="0">
                <a:solidFill>
                  <a:schemeClr val="accent4">
                    <a:lumMod val="75000"/>
                  </a:schemeClr>
                </a:solidFill>
              </a:rPr>
              <a:t>	//choix 3 : mensuel (pour consulter l'historique mensuel)</a:t>
            </a:r>
          </a:p>
          <a:p>
            <a:r>
              <a:rPr lang="fr-FR" sz="1300" dirty="0"/>
              <a:t>	case 'mensuel':</a:t>
            </a:r>
          </a:p>
          <a:p>
            <a:r>
              <a:rPr lang="fr-FR" sz="1300" dirty="0"/>
              <a:t>				$</a:t>
            </a:r>
            <a:r>
              <a:rPr lang="fr-FR" sz="1300" b="1" dirty="0" err="1">
                <a:solidFill>
                  <a:srgbClr val="FF0000"/>
                </a:solidFill>
              </a:rPr>
              <a:t>Requete</a:t>
            </a:r>
            <a:r>
              <a:rPr lang="fr-FR" sz="1300" dirty="0"/>
              <a:t> = "</a:t>
            </a:r>
            <a:r>
              <a:rPr lang="fr-FR" sz="1300" b="1" dirty="0">
                <a:solidFill>
                  <a:srgbClr val="7030A0"/>
                </a:solidFill>
              </a:rPr>
              <a:t>SELECT</a:t>
            </a:r>
            <a:r>
              <a:rPr lang="fr-FR" sz="1300" dirty="0"/>
              <a:t> </a:t>
            </a:r>
            <a:r>
              <a:rPr lang="fr-FR" sz="1300" dirty="0" err="1"/>
              <a:t>energie_soutiree</a:t>
            </a:r>
            <a:r>
              <a:rPr lang="fr-FR" sz="1300" dirty="0"/>
              <a:t>, </a:t>
            </a:r>
            <a:r>
              <a:rPr lang="fr-FR" sz="1300" dirty="0" err="1"/>
              <a:t>energie_injectee</a:t>
            </a:r>
            <a:r>
              <a:rPr lang="fr-FR" sz="1300" dirty="0"/>
              <a:t>, </a:t>
            </a:r>
            <a:r>
              <a:rPr lang="fr-FR" sz="1300" dirty="0" err="1"/>
              <a:t>energie_produite</a:t>
            </a:r>
            <a:r>
              <a:rPr lang="fr-FR" sz="1300" dirty="0"/>
              <a:t>, date </a:t>
            </a:r>
          </a:p>
          <a:p>
            <a:r>
              <a:rPr lang="fr-FR" sz="1300" dirty="0"/>
              <a:t>						</a:t>
            </a:r>
            <a:r>
              <a:rPr lang="fr-FR" sz="1300" b="1" dirty="0">
                <a:solidFill>
                  <a:srgbClr val="7030A0"/>
                </a:solidFill>
              </a:rPr>
              <a:t>FROM</a:t>
            </a:r>
            <a:r>
              <a:rPr lang="fr-FR" sz="1300" dirty="0"/>
              <a:t> </a:t>
            </a:r>
            <a:r>
              <a:rPr lang="fr-FR" sz="1300" dirty="0" err="1"/>
              <a:t>Energies_Mensuelle</a:t>
            </a:r>
            <a:r>
              <a:rPr lang="fr-FR" sz="1300" dirty="0"/>
              <a:t> </a:t>
            </a:r>
          </a:p>
          <a:p>
            <a:r>
              <a:rPr lang="fr-FR" sz="1300" dirty="0"/>
              <a:t>						</a:t>
            </a:r>
            <a:r>
              <a:rPr lang="fr-FR" sz="1300" b="1" dirty="0">
                <a:solidFill>
                  <a:srgbClr val="7030A0"/>
                </a:solidFill>
              </a:rPr>
              <a:t>WHERE</a:t>
            </a:r>
            <a:r>
              <a:rPr lang="fr-FR" sz="1300" dirty="0"/>
              <a:t> date </a:t>
            </a:r>
            <a:r>
              <a:rPr lang="fr-FR" sz="1300" b="1" dirty="0">
                <a:solidFill>
                  <a:srgbClr val="7030A0"/>
                </a:solidFill>
              </a:rPr>
              <a:t>BETWEEN</a:t>
            </a:r>
            <a:r>
              <a:rPr lang="fr-FR" sz="1300" dirty="0"/>
              <a:t> \"".$</a:t>
            </a:r>
            <a:r>
              <a:rPr lang="fr-FR" sz="1300" b="1" dirty="0" err="1">
                <a:solidFill>
                  <a:srgbClr val="FF0000"/>
                </a:solidFill>
              </a:rPr>
              <a:t>DateD</a:t>
            </a:r>
            <a:r>
              <a:rPr lang="fr-FR" sz="1300" dirty="0"/>
              <a:t>."\" </a:t>
            </a:r>
            <a:r>
              <a:rPr lang="fr-FR" sz="1300" b="1" dirty="0">
                <a:solidFill>
                  <a:srgbClr val="7030A0"/>
                </a:solidFill>
              </a:rPr>
              <a:t>AND</a:t>
            </a:r>
            <a:r>
              <a:rPr lang="fr-FR" sz="1300" dirty="0"/>
              <a:t> \"".$</a:t>
            </a:r>
            <a:r>
              <a:rPr lang="fr-FR" sz="1300" b="1" dirty="0" err="1">
                <a:solidFill>
                  <a:srgbClr val="FF0000"/>
                </a:solidFill>
              </a:rPr>
              <a:t>DateF</a:t>
            </a:r>
            <a:r>
              <a:rPr lang="fr-FR" sz="1300" dirty="0"/>
              <a:t>."\" </a:t>
            </a:r>
            <a:r>
              <a:rPr lang="fr-FR" sz="1300" b="1" dirty="0">
                <a:solidFill>
                  <a:srgbClr val="7030A0"/>
                </a:solidFill>
              </a:rPr>
              <a:t>ORDER BY </a:t>
            </a:r>
            <a:r>
              <a:rPr lang="fr-FR" sz="1300" dirty="0"/>
              <a:t>date </a:t>
            </a:r>
            <a:r>
              <a:rPr lang="fr-FR" sz="1300" b="1" dirty="0">
                <a:solidFill>
                  <a:srgbClr val="7030A0"/>
                </a:solidFill>
              </a:rPr>
              <a:t>DESC</a:t>
            </a:r>
            <a:r>
              <a:rPr lang="fr-FR" sz="1300" dirty="0"/>
              <a:t> ;" ;</a:t>
            </a:r>
          </a:p>
          <a:p>
            <a:r>
              <a:rPr lang="fr-FR" sz="1300" dirty="0"/>
              <a:t>	break;</a:t>
            </a:r>
          </a:p>
          <a:p>
            <a:r>
              <a:rPr lang="fr-FR" sz="1300" dirty="0">
                <a:solidFill>
                  <a:schemeClr val="accent4">
                    <a:lumMod val="75000"/>
                  </a:schemeClr>
                </a:solidFill>
              </a:rPr>
              <a:t>	//choix 4 : Annuel (pour consulter l'historique annuel)</a:t>
            </a:r>
          </a:p>
          <a:p>
            <a:r>
              <a:rPr lang="fr-FR" sz="1300" dirty="0"/>
              <a:t>	case 'annuel':</a:t>
            </a:r>
          </a:p>
          <a:p>
            <a:r>
              <a:rPr lang="fr-FR" sz="1300" dirty="0"/>
              <a:t>				$</a:t>
            </a:r>
            <a:r>
              <a:rPr lang="fr-FR" sz="1300" b="1" dirty="0" err="1">
                <a:solidFill>
                  <a:srgbClr val="FF0000"/>
                </a:solidFill>
              </a:rPr>
              <a:t>Requete</a:t>
            </a:r>
            <a:r>
              <a:rPr lang="fr-FR" sz="1300" dirty="0"/>
              <a:t> = "</a:t>
            </a:r>
            <a:r>
              <a:rPr lang="fr-FR" sz="1300" b="1" dirty="0">
                <a:solidFill>
                  <a:srgbClr val="7030A0"/>
                </a:solidFill>
              </a:rPr>
              <a:t>SELECT</a:t>
            </a:r>
            <a:r>
              <a:rPr lang="fr-FR" sz="1300" dirty="0"/>
              <a:t> </a:t>
            </a:r>
            <a:r>
              <a:rPr lang="fr-FR" sz="1300" dirty="0" err="1"/>
              <a:t>energie_soutiree</a:t>
            </a:r>
            <a:r>
              <a:rPr lang="fr-FR" sz="1300" dirty="0"/>
              <a:t>, </a:t>
            </a:r>
            <a:r>
              <a:rPr lang="fr-FR" sz="1300" dirty="0" err="1"/>
              <a:t>energie_injectee</a:t>
            </a:r>
            <a:r>
              <a:rPr lang="fr-FR" sz="1300" dirty="0"/>
              <a:t>, </a:t>
            </a:r>
            <a:r>
              <a:rPr lang="fr-FR" sz="1300" dirty="0" err="1"/>
              <a:t>energie_produite</a:t>
            </a:r>
            <a:r>
              <a:rPr lang="fr-FR" sz="1300" dirty="0"/>
              <a:t>, date </a:t>
            </a:r>
          </a:p>
          <a:p>
            <a:r>
              <a:rPr lang="fr-FR" sz="1300" dirty="0"/>
              <a:t>						</a:t>
            </a:r>
            <a:r>
              <a:rPr lang="fr-FR" sz="1300" b="1" dirty="0">
                <a:solidFill>
                  <a:srgbClr val="7030A0"/>
                </a:solidFill>
              </a:rPr>
              <a:t>FROM</a:t>
            </a:r>
            <a:r>
              <a:rPr lang="fr-FR" sz="1300" dirty="0"/>
              <a:t> </a:t>
            </a:r>
            <a:r>
              <a:rPr lang="fr-FR" sz="1300" dirty="0" err="1"/>
              <a:t>Energies_Annuelle</a:t>
            </a:r>
            <a:r>
              <a:rPr lang="fr-FR" sz="1300" dirty="0"/>
              <a:t> </a:t>
            </a:r>
          </a:p>
          <a:p>
            <a:r>
              <a:rPr lang="fr-FR" sz="1300" dirty="0"/>
              <a:t>						</a:t>
            </a:r>
            <a:r>
              <a:rPr lang="fr-FR" sz="1300" b="1" dirty="0">
                <a:solidFill>
                  <a:srgbClr val="7030A0"/>
                </a:solidFill>
              </a:rPr>
              <a:t>WHERE</a:t>
            </a:r>
            <a:r>
              <a:rPr lang="fr-FR" sz="1300" dirty="0"/>
              <a:t> date </a:t>
            </a:r>
            <a:r>
              <a:rPr lang="fr-FR" sz="1300" b="1" dirty="0">
                <a:solidFill>
                  <a:srgbClr val="7030A0"/>
                </a:solidFill>
              </a:rPr>
              <a:t>BETWEEN</a:t>
            </a:r>
            <a:r>
              <a:rPr lang="fr-FR" sz="1300" dirty="0"/>
              <a:t> \"".$</a:t>
            </a:r>
            <a:r>
              <a:rPr lang="fr-FR" sz="1300" b="1" dirty="0" err="1">
                <a:solidFill>
                  <a:srgbClr val="FF0000"/>
                </a:solidFill>
              </a:rPr>
              <a:t>DateD</a:t>
            </a:r>
            <a:r>
              <a:rPr lang="fr-FR" sz="1300" dirty="0"/>
              <a:t>."\" </a:t>
            </a:r>
            <a:r>
              <a:rPr lang="fr-FR" sz="1300" b="1" dirty="0">
                <a:solidFill>
                  <a:srgbClr val="7030A0"/>
                </a:solidFill>
              </a:rPr>
              <a:t>AND</a:t>
            </a:r>
            <a:r>
              <a:rPr lang="fr-FR" sz="1300" dirty="0"/>
              <a:t> \"".$</a:t>
            </a:r>
            <a:r>
              <a:rPr lang="fr-FR" sz="1300" b="1" dirty="0" err="1">
                <a:solidFill>
                  <a:srgbClr val="FF0000"/>
                </a:solidFill>
              </a:rPr>
              <a:t>DateF</a:t>
            </a:r>
            <a:r>
              <a:rPr lang="fr-FR" sz="1300" dirty="0"/>
              <a:t>."\" </a:t>
            </a:r>
            <a:r>
              <a:rPr lang="fr-FR" sz="1300" b="1" dirty="0">
                <a:solidFill>
                  <a:srgbClr val="7030A0"/>
                </a:solidFill>
              </a:rPr>
              <a:t>ORDER</a:t>
            </a:r>
            <a:r>
              <a:rPr lang="fr-FR" sz="1300" dirty="0"/>
              <a:t> </a:t>
            </a:r>
            <a:r>
              <a:rPr lang="fr-FR" sz="1300" b="1" dirty="0">
                <a:solidFill>
                  <a:srgbClr val="7030A0"/>
                </a:solidFill>
              </a:rPr>
              <a:t>BY</a:t>
            </a:r>
            <a:r>
              <a:rPr lang="fr-FR" sz="1300" dirty="0"/>
              <a:t> date </a:t>
            </a:r>
            <a:r>
              <a:rPr lang="fr-FR" sz="1300" b="1" dirty="0">
                <a:solidFill>
                  <a:srgbClr val="7030A0"/>
                </a:solidFill>
              </a:rPr>
              <a:t>DESC</a:t>
            </a:r>
            <a:r>
              <a:rPr lang="fr-FR" sz="1300" dirty="0"/>
              <a:t> ;" ;</a:t>
            </a:r>
          </a:p>
          <a:p>
            <a:r>
              <a:rPr lang="fr-FR" sz="1300" dirty="0"/>
              <a:t>	break;</a:t>
            </a:r>
          </a:p>
          <a:p>
            <a:r>
              <a:rPr lang="fr-FR" sz="1300" dirty="0"/>
              <a:t>	default:</a:t>
            </a:r>
          </a:p>
          <a:p>
            <a:r>
              <a:rPr lang="fr-FR" sz="1300" dirty="0"/>
              <a:t>		break;</a:t>
            </a:r>
          </a:p>
          <a:p>
            <a:r>
              <a:rPr lang="fr-FR" sz="1300" dirty="0"/>
              <a:t>}</a:t>
            </a:r>
          </a:p>
        </p:txBody>
      </p:sp>
      <p:sp>
        <p:nvSpPr>
          <p:cNvPr id="10" name="Rectangle 9">
            <a:extLst>
              <a:ext uri="{FF2B5EF4-FFF2-40B4-BE49-F238E27FC236}">
                <a16:creationId xmlns:a16="http://schemas.microsoft.com/office/drawing/2014/main" id="{3C034FE5-D0B9-7266-3AE2-C8AEB8F32CA9}"/>
              </a:ext>
            </a:extLst>
          </p:cNvPr>
          <p:cNvSpPr/>
          <p:nvPr/>
        </p:nvSpPr>
        <p:spPr>
          <a:xfrm>
            <a:off x="3256156" y="270765"/>
            <a:ext cx="8935844" cy="461665"/>
          </a:xfrm>
          <a:prstGeom prst="rect">
            <a:avLst/>
          </a:prstGeom>
        </p:spPr>
        <p:txBody>
          <a:bodyPr wrap="square">
            <a:spAutoFit/>
          </a:bodyPr>
          <a:lstStyle/>
          <a:p>
            <a:pPr algn="ctr"/>
            <a:r>
              <a:rPr lang="fr-FR" sz="2400" b="1" u="sng" dirty="0"/>
              <a:t>Le choix d’affichage de l’utilisateur </a:t>
            </a:r>
          </a:p>
        </p:txBody>
      </p:sp>
      <p:sp>
        <p:nvSpPr>
          <p:cNvPr id="8" name="Signalisation droite 7">
            <a:extLst>
              <a:ext uri="{FF2B5EF4-FFF2-40B4-BE49-F238E27FC236}">
                <a16:creationId xmlns:a16="http://schemas.microsoft.com/office/drawing/2014/main" id="{6F1A1757-D4CE-6606-97FE-41F817782EC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7BA385E7-47C5-8F34-295B-93CD91FF36DB}"/>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ABD872DF-4125-3882-655F-86FBCB6EEBF0}"/>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389BD952-8583-7055-9F96-7A7C7CD06EC3}"/>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EC6B5B54-7B93-8B24-0BD4-EC0FE5366D26}"/>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C8563AD0-8DFD-859D-4164-958BE01C39D1}"/>
              </a:ext>
            </a:extLst>
          </p:cNvPr>
          <p:cNvSpPr/>
          <p:nvPr/>
        </p:nvSpPr>
        <p:spPr>
          <a:xfrm rot="5400000">
            <a:off x="-835645" y="4389391"/>
            <a:ext cx="2143481"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F5A735EB-53DE-4D67-B802-B617D0C5EF2F}"/>
              </a:ext>
            </a:extLst>
          </p:cNvPr>
          <p:cNvSpPr>
            <a:spLocks noGrp="1"/>
          </p:cNvSpPr>
          <p:nvPr>
            <p:ph type="sldNum" sz="quarter" idx="12"/>
          </p:nvPr>
        </p:nvSpPr>
        <p:spPr/>
        <p:txBody>
          <a:bodyPr/>
          <a:lstStyle/>
          <a:p>
            <a:fld id="{3DD4FD46-2E2B-094C-A100-2B141A0F8EB7}" type="slidenum">
              <a:rPr lang="fr-FR" smtClean="0"/>
              <a:t>21</a:t>
            </a:fld>
            <a:endParaRPr lang="fr-FR" dirty="0"/>
          </a:p>
        </p:txBody>
      </p:sp>
      <p:sp>
        <p:nvSpPr>
          <p:cNvPr id="12" name="ZoneTexte 11">
            <a:extLst>
              <a:ext uri="{FF2B5EF4-FFF2-40B4-BE49-F238E27FC236}">
                <a16:creationId xmlns:a16="http://schemas.microsoft.com/office/drawing/2014/main" id="{A830B1B3-F7DF-26B2-A921-86793C856BB4}"/>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55352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034FE5-D0B9-7266-3AE2-C8AEB8F32CA9}"/>
              </a:ext>
            </a:extLst>
          </p:cNvPr>
          <p:cNvSpPr/>
          <p:nvPr/>
        </p:nvSpPr>
        <p:spPr>
          <a:xfrm>
            <a:off x="3256156" y="270765"/>
            <a:ext cx="8935844" cy="461665"/>
          </a:xfrm>
          <a:prstGeom prst="rect">
            <a:avLst/>
          </a:prstGeom>
        </p:spPr>
        <p:txBody>
          <a:bodyPr wrap="square">
            <a:spAutoFit/>
          </a:bodyPr>
          <a:lstStyle/>
          <a:p>
            <a:pPr algn="ctr"/>
            <a:r>
              <a:rPr lang="fr-FR" sz="2400" b="1" u="sng" dirty="0"/>
              <a:t>La récupération de données (base de données)</a:t>
            </a:r>
          </a:p>
        </p:txBody>
      </p:sp>
      <p:sp>
        <p:nvSpPr>
          <p:cNvPr id="4" name="ZoneTexte 3">
            <a:extLst>
              <a:ext uri="{FF2B5EF4-FFF2-40B4-BE49-F238E27FC236}">
                <a16:creationId xmlns:a16="http://schemas.microsoft.com/office/drawing/2014/main" id="{98342F04-5E3D-3A06-79BF-AFA97953009D}"/>
              </a:ext>
            </a:extLst>
          </p:cNvPr>
          <p:cNvSpPr txBox="1"/>
          <p:nvPr/>
        </p:nvSpPr>
        <p:spPr>
          <a:xfrm>
            <a:off x="3376472" y="1253296"/>
            <a:ext cx="8699433" cy="3724096"/>
          </a:xfrm>
          <a:prstGeom prst="rect">
            <a:avLst/>
          </a:prstGeom>
          <a:noFill/>
        </p:spPr>
        <p:txBody>
          <a:bodyPr wrap="none" rtlCol="0">
            <a:spAutoFit/>
          </a:bodyPr>
          <a:lstStyle/>
          <a:p>
            <a:r>
              <a:rPr lang="fr-FR" b="1" dirty="0">
                <a:solidFill>
                  <a:srgbClr val="7030A0"/>
                </a:solidFill>
              </a:rPr>
              <a:t>if</a:t>
            </a:r>
            <a:r>
              <a:rPr lang="fr-FR" dirty="0"/>
              <a:t> (</a:t>
            </a:r>
            <a:r>
              <a:rPr lang="fr-FR" b="1" dirty="0" err="1">
                <a:solidFill>
                  <a:srgbClr val="C00000"/>
                </a:solidFill>
              </a:rPr>
              <a:t>mysqli_num_rows</a:t>
            </a:r>
            <a:r>
              <a:rPr lang="fr-FR" dirty="0"/>
              <a:t>($</a:t>
            </a:r>
            <a:r>
              <a:rPr lang="fr-FR" b="1" dirty="0" err="1">
                <a:solidFill>
                  <a:srgbClr val="0070C0"/>
                </a:solidFill>
              </a:rPr>
              <a:t>Resultat</a:t>
            </a:r>
            <a:r>
              <a:rPr lang="fr-FR" dirty="0"/>
              <a:t>) &gt; </a:t>
            </a:r>
            <a:r>
              <a:rPr lang="fr-FR" b="1" dirty="0"/>
              <a:t>0</a:t>
            </a:r>
            <a:r>
              <a:rPr lang="fr-FR" dirty="0"/>
              <a:t>) {</a:t>
            </a:r>
          </a:p>
          <a:p>
            <a:endParaRPr lang="fr-FR" dirty="0"/>
          </a:p>
          <a:p>
            <a:r>
              <a:rPr lang="fr-FR" dirty="0"/>
              <a:t>	</a:t>
            </a:r>
            <a:r>
              <a:rPr lang="fr-FR" b="1" dirty="0" err="1">
                <a:solidFill>
                  <a:srgbClr val="7030A0"/>
                </a:solidFill>
              </a:rPr>
              <a:t>include</a:t>
            </a:r>
            <a:r>
              <a:rPr lang="fr-FR" dirty="0"/>
              <a:t> ('</a:t>
            </a:r>
            <a:r>
              <a:rPr lang="fr-FR" b="1" dirty="0">
                <a:solidFill>
                  <a:srgbClr val="00B050"/>
                </a:solidFill>
              </a:rPr>
              <a:t>../HTML/page_historique2.html</a:t>
            </a:r>
            <a:r>
              <a:rPr lang="fr-FR" dirty="0"/>
              <a:t>');</a:t>
            </a:r>
          </a:p>
          <a:p>
            <a:endParaRPr lang="fr-FR" dirty="0"/>
          </a:p>
          <a:p>
            <a:r>
              <a:rPr lang="fr-FR" dirty="0"/>
              <a:t>		</a:t>
            </a:r>
            <a:r>
              <a:rPr lang="fr-FR" b="1" dirty="0" err="1">
                <a:solidFill>
                  <a:srgbClr val="7030A0"/>
                </a:solidFill>
              </a:rPr>
              <a:t>while</a:t>
            </a:r>
            <a:r>
              <a:rPr lang="fr-FR" dirty="0"/>
              <a:t>($</a:t>
            </a:r>
            <a:r>
              <a:rPr lang="fr-FR" b="1" dirty="0" err="1">
                <a:solidFill>
                  <a:srgbClr val="FF0000"/>
                </a:solidFill>
              </a:rPr>
              <a:t>row</a:t>
            </a:r>
            <a:r>
              <a:rPr lang="fr-FR" dirty="0"/>
              <a:t> = </a:t>
            </a:r>
            <a:r>
              <a:rPr lang="fr-FR" b="1" dirty="0" err="1">
                <a:solidFill>
                  <a:srgbClr val="C00000"/>
                </a:solidFill>
              </a:rPr>
              <a:t>mysqli_fetch_assoc</a:t>
            </a:r>
            <a:r>
              <a:rPr lang="fr-FR" dirty="0"/>
              <a:t>($</a:t>
            </a:r>
            <a:r>
              <a:rPr lang="fr-FR" b="1" dirty="0" err="1">
                <a:solidFill>
                  <a:srgbClr val="0070C0"/>
                </a:solidFill>
              </a:rPr>
              <a:t>Resultat</a:t>
            </a:r>
            <a:r>
              <a:rPr lang="fr-FR" dirty="0"/>
              <a:t>)){</a:t>
            </a:r>
          </a:p>
          <a:p>
            <a:r>
              <a:rPr lang="fr-FR" dirty="0"/>
              <a:t>		      </a:t>
            </a:r>
            <a:r>
              <a:rPr lang="fr-FR" sz="1400" b="1" dirty="0" err="1">
                <a:solidFill>
                  <a:schemeClr val="accent6">
                    <a:lumMod val="50000"/>
                  </a:schemeClr>
                </a:solidFill>
              </a:rPr>
              <a:t>echo</a:t>
            </a:r>
            <a:r>
              <a:rPr lang="fr-FR" sz="1400" dirty="0"/>
              <a:t> </a:t>
            </a:r>
            <a:r>
              <a:rPr lang="fr-FR" sz="1400" b="1" dirty="0"/>
              <a:t>'</a:t>
            </a:r>
            <a:r>
              <a:rPr lang="fr-FR" sz="1400" b="1" dirty="0">
                <a:solidFill>
                  <a:schemeClr val="accent4">
                    <a:lumMod val="75000"/>
                  </a:schemeClr>
                </a:solidFill>
              </a:rPr>
              <a:t>&lt;tr class = </a:t>
            </a:r>
            <a:r>
              <a:rPr lang="fr-FR" sz="1400" b="1" dirty="0" err="1">
                <a:solidFill>
                  <a:schemeClr val="accent4">
                    <a:lumMod val="75000"/>
                  </a:schemeClr>
                </a:solidFill>
              </a:rPr>
              <a:t>TailTab</a:t>
            </a:r>
            <a:r>
              <a:rPr lang="fr-FR" sz="1400" b="1" dirty="0">
                <a:solidFill>
                  <a:schemeClr val="accent4">
                    <a:lumMod val="75000"/>
                  </a:schemeClr>
                </a:solidFill>
              </a:rPr>
              <a:t>&gt;</a:t>
            </a:r>
            <a:r>
              <a:rPr lang="fr-FR" sz="1400" b="1" dirty="0"/>
              <a:t>’;</a:t>
            </a:r>
          </a:p>
          <a:p>
            <a:r>
              <a:rPr lang="fr-FR" sz="1400" dirty="0"/>
              <a:t>		        </a:t>
            </a:r>
            <a:r>
              <a:rPr lang="fr-FR" sz="1400" b="1" dirty="0" err="1">
                <a:solidFill>
                  <a:schemeClr val="accent6">
                    <a:lumMod val="50000"/>
                  </a:schemeClr>
                </a:solidFill>
              </a:rPr>
              <a:t>echo</a:t>
            </a:r>
            <a:r>
              <a:rPr lang="fr-FR" sz="1400" dirty="0"/>
              <a:t> </a:t>
            </a:r>
            <a:r>
              <a:rPr lang="fr-FR" sz="1400" b="1" dirty="0"/>
              <a:t>"</a:t>
            </a:r>
            <a:r>
              <a:rPr lang="fr-FR" sz="1400" b="1" dirty="0">
                <a:solidFill>
                  <a:schemeClr val="accent4">
                    <a:lumMod val="75000"/>
                  </a:schemeClr>
                </a:solidFill>
              </a:rPr>
              <a:t>&lt;th class=\"table-light\" style=\"</a:t>
            </a:r>
            <a:r>
              <a:rPr lang="fr-FR" sz="1400" b="1" dirty="0" err="1">
                <a:solidFill>
                  <a:schemeClr val="accent4">
                    <a:lumMod val="75000"/>
                  </a:schemeClr>
                </a:solidFill>
              </a:rPr>
              <a:t>text-align</a:t>
            </a:r>
            <a:r>
              <a:rPr lang="fr-FR" sz="1400" b="1" dirty="0">
                <a:solidFill>
                  <a:schemeClr val="accent4">
                    <a:lumMod val="75000"/>
                  </a:schemeClr>
                </a:solidFill>
              </a:rPr>
              <a:t> : center\"\"&gt;</a:t>
            </a:r>
            <a:r>
              <a:rPr lang="fr-FR" sz="1400" dirty="0"/>
              <a:t>".$</a:t>
            </a:r>
            <a:r>
              <a:rPr lang="fr-FR" sz="1400" b="1" dirty="0" err="1">
                <a:solidFill>
                  <a:srgbClr val="FF0000"/>
                </a:solidFill>
              </a:rPr>
              <a:t>row</a:t>
            </a:r>
            <a:r>
              <a:rPr lang="fr-FR" sz="1400" dirty="0"/>
              <a:t>["</a:t>
            </a:r>
            <a:r>
              <a:rPr lang="fr-FR" sz="1400" b="1" dirty="0">
                <a:solidFill>
                  <a:schemeClr val="accent4">
                    <a:lumMod val="75000"/>
                  </a:schemeClr>
                </a:solidFill>
              </a:rPr>
              <a:t>date</a:t>
            </a:r>
            <a:r>
              <a:rPr lang="fr-FR" sz="1400" dirty="0"/>
              <a:t>"]."</a:t>
            </a:r>
            <a:r>
              <a:rPr lang="fr-FR" sz="1400" b="1" dirty="0">
                <a:solidFill>
                  <a:schemeClr val="accent4">
                    <a:lumMod val="75000"/>
                  </a:schemeClr>
                </a:solidFill>
              </a:rPr>
              <a:t>&lt;/th&gt;</a:t>
            </a:r>
            <a:r>
              <a:rPr lang="fr-FR" sz="1400" dirty="0"/>
              <a:t>";</a:t>
            </a:r>
          </a:p>
          <a:p>
            <a:r>
              <a:rPr lang="fr-FR" sz="1400" dirty="0"/>
              <a:t>		        </a:t>
            </a:r>
            <a:r>
              <a:rPr lang="fr-FR" sz="1400" b="1" dirty="0" err="1">
                <a:solidFill>
                  <a:schemeClr val="accent6">
                    <a:lumMod val="50000"/>
                  </a:schemeClr>
                </a:solidFill>
              </a:rPr>
              <a:t>echo</a:t>
            </a:r>
            <a:r>
              <a:rPr lang="fr-FR" sz="1400" dirty="0"/>
              <a:t> </a:t>
            </a:r>
            <a:r>
              <a:rPr lang="fr-FR" sz="1400" b="1" dirty="0"/>
              <a:t>"</a:t>
            </a:r>
            <a:r>
              <a:rPr lang="fr-FR" sz="1400" b="1" dirty="0">
                <a:solidFill>
                  <a:schemeClr val="accent4">
                    <a:lumMod val="75000"/>
                  </a:schemeClr>
                </a:solidFill>
              </a:rPr>
              <a:t>&lt;th class=\"table-light\" style=\"</a:t>
            </a:r>
            <a:r>
              <a:rPr lang="fr-FR" sz="1400" b="1" dirty="0" err="1">
                <a:solidFill>
                  <a:schemeClr val="accent4">
                    <a:lumMod val="75000"/>
                  </a:schemeClr>
                </a:solidFill>
              </a:rPr>
              <a:t>text-align</a:t>
            </a:r>
            <a:r>
              <a:rPr lang="fr-FR" sz="1400" b="1" dirty="0">
                <a:solidFill>
                  <a:schemeClr val="accent4">
                    <a:lumMod val="75000"/>
                  </a:schemeClr>
                </a:solidFill>
              </a:rPr>
              <a:t> : center\"\"&gt;</a:t>
            </a:r>
            <a:r>
              <a:rPr lang="fr-FR" sz="1400" dirty="0"/>
              <a:t>".$</a:t>
            </a:r>
            <a:r>
              <a:rPr lang="fr-FR" sz="1400" b="1" dirty="0" err="1">
                <a:solidFill>
                  <a:srgbClr val="FF0000"/>
                </a:solidFill>
              </a:rPr>
              <a:t>row</a:t>
            </a:r>
            <a:r>
              <a:rPr lang="fr-FR" sz="1400" dirty="0"/>
              <a:t>["</a:t>
            </a:r>
            <a:r>
              <a:rPr lang="fr-FR" sz="1400" b="1" dirty="0" err="1">
                <a:solidFill>
                  <a:schemeClr val="accent4">
                    <a:lumMod val="75000"/>
                  </a:schemeClr>
                </a:solidFill>
              </a:rPr>
              <a:t>energie_produite</a:t>
            </a:r>
            <a:r>
              <a:rPr lang="fr-FR" sz="1400" dirty="0"/>
              <a:t>"]."</a:t>
            </a:r>
            <a:r>
              <a:rPr lang="fr-FR" sz="1400" b="1" dirty="0">
                <a:solidFill>
                  <a:schemeClr val="accent4">
                    <a:lumMod val="75000"/>
                  </a:schemeClr>
                </a:solidFill>
              </a:rPr>
              <a:t>&lt;/th&gt;</a:t>
            </a:r>
            <a:r>
              <a:rPr lang="fr-FR" sz="1400" dirty="0"/>
              <a:t>";</a:t>
            </a:r>
          </a:p>
          <a:p>
            <a:r>
              <a:rPr lang="fr-FR" sz="1400" dirty="0"/>
              <a:t>		        </a:t>
            </a:r>
            <a:r>
              <a:rPr lang="fr-FR" sz="1400" b="1" dirty="0" err="1">
                <a:solidFill>
                  <a:schemeClr val="accent6">
                    <a:lumMod val="50000"/>
                  </a:schemeClr>
                </a:solidFill>
              </a:rPr>
              <a:t>echo</a:t>
            </a:r>
            <a:r>
              <a:rPr lang="fr-FR" sz="1400" dirty="0"/>
              <a:t> "</a:t>
            </a:r>
            <a:r>
              <a:rPr lang="fr-FR" sz="1400" b="1" dirty="0">
                <a:solidFill>
                  <a:schemeClr val="accent4">
                    <a:lumMod val="75000"/>
                  </a:schemeClr>
                </a:solidFill>
              </a:rPr>
              <a:t>&lt;th class=\"table-light\" style=\"</a:t>
            </a:r>
            <a:r>
              <a:rPr lang="fr-FR" sz="1400" b="1" dirty="0" err="1">
                <a:solidFill>
                  <a:schemeClr val="accent4">
                    <a:lumMod val="75000"/>
                  </a:schemeClr>
                </a:solidFill>
              </a:rPr>
              <a:t>text-align</a:t>
            </a:r>
            <a:r>
              <a:rPr lang="fr-FR" sz="1400" b="1" dirty="0">
                <a:solidFill>
                  <a:schemeClr val="accent4">
                    <a:lumMod val="75000"/>
                  </a:schemeClr>
                </a:solidFill>
              </a:rPr>
              <a:t> : center\"\"&gt;</a:t>
            </a:r>
            <a:r>
              <a:rPr lang="fr-FR" sz="1400" dirty="0"/>
              <a:t>".$</a:t>
            </a:r>
            <a:r>
              <a:rPr lang="fr-FR" sz="1400" b="1" dirty="0" err="1">
                <a:solidFill>
                  <a:srgbClr val="FF0000"/>
                </a:solidFill>
              </a:rPr>
              <a:t>row</a:t>
            </a:r>
            <a:r>
              <a:rPr lang="fr-FR" sz="1400" dirty="0"/>
              <a:t>["</a:t>
            </a:r>
            <a:r>
              <a:rPr lang="fr-FR" sz="1400" b="1" dirty="0" err="1">
                <a:solidFill>
                  <a:schemeClr val="accent4">
                    <a:lumMod val="75000"/>
                  </a:schemeClr>
                </a:solidFill>
              </a:rPr>
              <a:t>energie_soutiree</a:t>
            </a:r>
            <a:r>
              <a:rPr lang="fr-FR" sz="1400" dirty="0"/>
              <a:t>"]."</a:t>
            </a:r>
            <a:r>
              <a:rPr lang="fr-FR" sz="1400" b="1" dirty="0">
                <a:solidFill>
                  <a:schemeClr val="accent4">
                    <a:lumMod val="75000"/>
                  </a:schemeClr>
                </a:solidFill>
              </a:rPr>
              <a:t>&lt;/</a:t>
            </a:r>
            <a:r>
              <a:rPr lang="fr-FR" sz="1400" dirty="0">
                <a:solidFill>
                  <a:schemeClr val="accent4">
                    <a:lumMod val="75000"/>
                  </a:schemeClr>
                </a:solidFill>
              </a:rPr>
              <a:t>th</a:t>
            </a:r>
            <a:r>
              <a:rPr lang="fr-FR" sz="1400" b="1" dirty="0">
                <a:solidFill>
                  <a:schemeClr val="accent4">
                    <a:lumMod val="75000"/>
                  </a:schemeClr>
                </a:solidFill>
              </a:rPr>
              <a:t>&gt;</a:t>
            </a:r>
            <a:r>
              <a:rPr lang="fr-FR" sz="1400" dirty="0"/>
              <a:t>";</a:t>
            </a:r>
          </a:p>
          <a:p>
            <a:r>
              <a:rPr lang="fr-FR" sz="1400" dirty="0"/>
              <a:t>		        </a:t>
            </a:r>
            <a:r>
              <a:rPr lang="fr-FR" sz="1400" b="1" dirty="0" err="1">
                <a:solidFill>
                  <a:schemeClr val="accent6">
                    <a:lumMod val="50000"/>
                  </a:schemeClr>
                </a:solidFill>
              </a:rPr>
              <a:t>echo</a:t>
            </a:r>
            <a:r>
              <a:rPr lang="fr-FR" sz="1400" dirty="0"/>
              <a:t> "</a:t>
            </a:r>
            <a:r>
              <a:rPr lang="fr-FR" sz="1400" b="1" dirty="0">
                <a:solidFill>
                  <a:schemeClr val="accent4">
                    <a:lumMod val="75000"/>
                  </a:schemeClr>
                </a:solidFill>
              </a:rPr>
              <a:t>&lt;th class=\"table-light\" style=\"</a:t>
            </a:r>
            <a:r>
              <a:rPr lang="fr-FR" sz="1400" b="1" dirty="0" err="1">
                <a:solidFill>
                  <a:schemeClr val="accent4">
                    <a:lumMod val="75000"/>
                  </a:schemeClr>
                </a:solidFill>
              </a:rPr>
              <a:t>text-align</a:t>
            </a:r>
            <a:r>
              <a:rPr lang="fr-FR" sz="1400" b="1" dirty="0">
                <a:solidFill>
                  <a:schemeClr val="accent4">
                    <a:lumMod val="75000"/>
                  </a:schemeClr>
                </a:solidFill>
              </a:rPr>
              <a:t> : center\"\"&gt;</a:t>
            </a:r>
            <a:r>
              <a:rPr lang="fr-FR" sz="1400" dirty="0"/>
              <a:t>".$</a:t>
            </a:r>
            <a:r>
              <a:rPr lang="fr-FR" sz="1400" b="1" dirty="0" err="1">
                <a:solidFill>
                  <a:srgbClr val="FF0000"/>
                </a:solidFill>
              </a:rPr>
              <a:t>row</a:t>
            </a:r>
            <a:r>
              <a:rPr lang="fr-FR" sz="1400" dirty="0"/>
              <a:t>["</a:t>
            </a:r>
            <a:r>
              <a:rPr lang="fr-FR" sz="1400" b="1" dirty="0" err="1">
                <a:solidFill>
                  <a:schemeClr val="accent4">
                    <a:lumMod val="75000"/>
                  </a:schemeClr>
                </a:solidFill>
              </a:rPr>
              <a:t>energie_injectee</a:t>
            </a:r>
            <a:r>
              <a:rPr lang="fr-FR" sz="1400" dirty="0"/>
              <a:t>"]."</a:t>
            </a:r>
            <a:r>
              <a:rPr lang="fr-FR" sz="1400" b="1" dirty="0">
                <a:solidFill>
                  <a:schemeClr val="accent4">
                    <a:lumMod val="75000"/>
                  </a:schemeClr>
                </a:solidFill>
              </a:rPr>
              <a:t>&lt;/th&gt;</a:t>
            </a:r>
            <a:r>
              <a:rPr lang="fr-FR" sz="1400" b="1" dirty="0"/>
              <a:t>";</a:t>
            </a:r>
          </a:p>
          <a:p>
            <a:r>
              <a:rPr lang="fr-FR" dirty="0"/>
              <a:t>		}</a:t>
            </a:r>
          </a:p>
          <a:p>
            <a:endParaRPr lang="fr-FR" dirty="0"/>
          </a:p>
          <a:p>
            <a:r>
              <a:rPr lang="fr-FR" dirty="0"/>
              <a:t>	</a:t>
            </a:r>
            <a:r>
              <a:rPr lang="fr-FR" b="1" dirty="0" err="1">
                <a:solidFill>
                  <a:srgbClr val="7030A0"/>
                </a:solidFill>
              </a:rPr>
              <a:t>include</a:t>
            </a:r>
            <a:r>
              <a:rPr lang="fr-FR" dirty="0"/>
              <a:t> ('</a:t>
            </a:r>
            <a:r>
              <a:rPr lang="fr-FR" b="1" dirty="0">
                <a:solidFill>
                  <a:srgbClr val="00B050"/>
                </a:solidFill>
              </a:rPr>
              <a:t>../HTML/page_historique3.html</a:t>
            </a:r>
            <a:r>
              <a:rPr lang="fr-FR" dirty="0"/>
              <a:t>');</a:t>
            </a:r>
          </a:p>
          <a:p>
            <a:r>
              <a:rPr lang="fr-FR" dirty="0"/>
              <a:t>}</a:t>
            </a:r>
          </a:p>
        </p:txBody>
      </p:sp>
      <p:sp>
        <p:nvSpPr>
          <p:cNvPr id="8" name="Signalisation droite 7">
            <a:extLst>
              <a:ext uri="{FF2B5EF4-FFF2-40B4-BE49-F238E27FC236}">
                <a16:creationId xmlns:a16="http://schemas.microsoft.com/office/drawing/2014/main" id="{A4DD5A4E-16E4-6CF2-DD97-C7435E587DA9}"/>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752253AF-5D1A-3C41-DD3D-25E650111013}"/>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93C0E7E9-43C8-128C-213F-08578CD32117}"/>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83F18C2E-369F-B2AF-E062-04BC1B650B6B}"/>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66B5BF5F-59C6-0129-CFA8-7262300C0B2A}"/>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DA258685-AE68-C605-62DB-03E06D200AF2}"/>
              </a:ext>
            </a:extLst>
          </p:cNvPr>
          <p:cNvSpPr/>
          <p:nvPr/>
        </p:nvSpPr>
        <p:spPr>
          <a:xfrm rot="5400000">
            <a:off x="-933617" y="4487362"/>
            <a:ext cx="2339423"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 name="Espace réservé du numéro de diapositive 4">
            <a:extLst>
              <a:ext uri="{FF2B5EF4-FFF2-40B4-BE49-F238E27FC236}">
                <a16:creationId xmlns:a16="http://schemas.microsoft.com/office/drawing/2014/main" id="{5D5CD8F5-35A2-62B4-A8B0-1AAEC4A66580}"/>
              </a:ext>
            </a:extLst>
          </p:cNvPr>
          <p:cNvSpPr>
            <a:spLocks noGrp="1"/>
          </p:cNvSpPr>
          <p:nvPr>
            <p:ph type="sldNum" sz="quarter" idx="12"/>
          </p:nvPr>
        </p:nvSpPr>
        <p:spPr/>
        <p:txBody>
          <a:bodyPr/>
          <a:lstStyle/>
          <a:p>
            <a:fld id="{3DD4FD46-2E2B-094C-A100-2B141A0F8EB7}" type="slidenum">
              <a:rPr lang="fr-FR" smtClean="0"/>
              <a:t>22</a:t>
            </a:fld>
            <a:endParaRPr lang="fr-FR" dirty="0"/>
          </a:p>
        </p:txBody>
      </p:sp>
      <p:sp>
        <p:nvSpPr>
          <p:cNvPr id="13" name="ZoneTexte 12">
            <a:extLst>
              <a:ext uri="{FF2B5EF4-FFF2-40B4-BE49-F238E27FC236}">
                <a16:creationId xmlns:a16="http://schemas.microsoft.com/office/drawing/2014/main" id="{7460E762-29A2-3336-FCA2-F030F87EC7D3}"/>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06342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Cas d’utilisation</a:t>
            </a:r>
            <a:r>
              <a:rPr lang="fr-FR" sz="2400" b="1" dirty="0"/>
              <a:t> : Consulter l’évolution de sa production</a:t>
            </a:r>
            <a:endParaRPr lang="fr-FR" sz="2400" b="1" u="sng" dirty="0"/>
          </a:p>
        </p:txBody>
      </p:sp>
      <p:pic>
        <p:nvPicPr>
          <p:cNvPr id="3" name="Image 2">
            <a:extLst>
              <a:ext uri="{FF2B5EF4-FFF2-40B4-BE49-F238E27FC236}">
                <a16:creationId xmlns:a16="http://schemas.microsoft.com/office/drawing/2014/main" id="{BE8F1902-A3A6-308A-D6D8-D640E5C3E245}"/>
              </a:ext>
            </a:extLst>
          </p:cNvPr>
          <p:cNvPicPr>
            <a:picLocks noChangeAspect="1"/>
          </p:cNvPicPr>
          <p:nvPr/>
        </p:nvPicPr>
        <p:blipFill>
          <a:blip r:embed="rId2"/>
          <a:stretch>
            <a:fillRect/>
          </a:stretch>
        </p:blipFill>
        <p:spPr>
          <a:xfrm>
            <a:off x="5252038" y="1470977"/>
            <a:ext cx="4673564" cy="2137907"/>
          </a:xfrm>
          <a:prstGeom prst="rect">
            <a:avLst/>
          </a:prstGeom>
        </p:spPr>
      </p:pic>
      <p:sp>
        <p:nvSpPr>
          <p:cNvPr id="8" name="ZoneTexte 7">
            <a:extLst>
              <a:ext uri="{FF2B5EF4-FFF2-40B4-BE49-F238E27FC236}">
                <a16:creationId xmlns:a16="http://schemas.microsoft.com/office/drawing/2014/main" id="{143BAAC6-183A-8438-044F-14CFFF58D96B}"/>
              </a:ext>
            </a:extLst>
          </p:cNvPr>
          <p:cNvSpPr txBox="1"/>
          <p:nvPr/>
        </p:nvSpPr>
        <p:spPr>
          <a:xfrm>
            <a:off x="3462728" y="4452079"/>
            <a:ext cx="6653360" cy="646331"/>
          </a:xfrm>
          <a:prstGeom prst="rect">
            <a:avLst/>
          </a:prstGeom>
          <a:noFill/>
        </p:spPr>
        <p:txBody>
          <a:bodyPr wrap="none" rtlCol="0">
            <a:spAutoFit/>
          </a:bodyPr>
          <a:lstStyle/>
          <a:p>
            <a:r>
              <a:rPr lang="fr-FR" b="1" dirty="0">
                <a:solidFill>
                  <a:srgbClr val="C00000"/>
                </a:solidFill>
              </a:rPr>
              <a:t>Objectif</a:t>
            </a:r>
            <a:r>
              <a:rPr lang="fr-FR" dirty="0"/>
              <a:t> : 	Visualiser les indicateurs présent dans base de données </a:t>
            </a:r>
          </a:p>
          <a:p>
            <a:r>
              <a:rPr lang="fr-FR" dirty="0"/>
              <a:t>		sous forme de graphique </a:t>
            </a:r>
          </a:p>
        </p:txBody>
      </p:sp>
      <p:sp>
        <p:nvSpPr>
          <p:cNvPr id="10" name="Signalisation droite 9">
            <a:extLst>
              <a:ext uri="{FF2B5EF4-FFF2-40B4-BE49-F238E27FC236}">
                <a16:creationId xmlns:a16="http://schemas.microsoft.com/office/drawing/2014/main" id="{B0F525A0-C6AE-DB1F-9214-960C7CA43F3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hevron 11">
            <a:extLst>
              <a:ext uri="{FF2B5EF4-FFF2-40B4-BE49-F238E27FC236}">
                <a16:creationId xmlns:a16="http://schemas.microsoft.com/office/drawing/2014/main" id="{44F55434-A760-6F22-67C4-8D2A9DAF2BD0}"/>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9BC7DA3C-CD71-7DFF-B52E-7AAC31517C2F}"/>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B171EA52-198F-AA3A-1772-853E776D4DF7}"/>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CCFFBE79-BF81-5B44-DDD0-782F75DB5BFB}"/>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34E74737-9BCF-47C0-245C-0DEFBD587FE0}"/>
              </a:ext>
            </a:extLst>
          </p:cNvPr>
          <p:cNvSpPr/>
          <p:nvPr/>
        </p:nvSpPr>
        <p:spPr>
          <a:xfrm rot="5400000">
            <a:off x="-998932" y="4552676"/>
            <a:ext cx="2470052"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826ED844-80F9-FBA9-71D0-3BA55DFBD13E}"/>
              </a:ext>
            </a:extLst>
          </p:cNvPr>
          <p:cNvSpPr>
            <a:spLocks noGrp="1"/>
          </p:cNvSpPr>
          <p:nvPr>
            <p:ph type="sldNum" sz="quarter" idx="12"/>
          </p:nvPr>
        </p:nvSpPr>
        <p:spPr/>
        <p:txBody>
          <a:bodyPr/>
          <a:lstStyle/>
          <a:p>
            <a:fld id="{3DD4FD46-2E2B-094C-A100-2B141A0F8EB7}" type="slidenum">
              <a:rPr lang="fr-FR" smtClean="0"/>
              <a:t>23</a:t>
            </a:fld>
            <a:endParaRPr lang="fr-FR" dirty="0"/>
          </a:p>
        </p:txBody>
      </p:sp>
      <p:sp>
        <p:nvSpPr>
          <p:cNvPr id="14" name="ZoneTexte 13">
            <a:extLst>
              <a:ext uri="{FF2B5EF4-FFF2-40B4-BE49-F238E27FC236}">
                <a16:creationId xmlns:a16="http://schemas.microsoft.com/office/drawing/2014/main" id="{526B92DF-19CE-28F4-278A-2D46DFC9B962}"/>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
        <p:nvSpPr>
          <p:cNvPr id="4" name="ZoneTexte 3">
            <a:extLst>
              <a:ext uri="{FF2B5EF4-FFF2-40B4-BE49-F238E27FC236}">
                <a16:creationId xmlns:a16="http://schemas.microsoft.com/office/drawing/2014/main" id="{7F43254C-FCEE-AD00-4A8F-88415CDB1048}"/>
              </a:ext>
            </a:extLst>
          </p:cNvPr>
          <p:cNvSpPr txBox="1"/>
          <p:nvPr/>
        </p:nvSpPr>
        <p:spPr>
          <a:xfrm>
            <a:off x="6260614" y="2218412"/>
            <a:ext cx="1132964" cy="307777"/>
          </a:xfrm>
          <a:prstGeom prst="rect">
            <a:avLst/>
          </a:prstGeom>
          <a:noFill/>
        </p:spPr>
        <p:txBody>
          <a:bodyPr wrap="square" rtlCol="0">
            <a:spAutoFit/>
          </a:bodyPr>
          <a:lstStyle/>
          <a:p>
            <a:r>
              <a:rPr lang="fr-FR" sz="1400" b="1" dirty="0"/>
              <a:t>&lt;&lt;</a:t>
            </a:r>
            <a:r>
              <a:rPr lang="fr-FR" sz="1400" b="1" dirty="0" err="1"/>
              <a:t>Extend</a:t>
            </a:r>
            <a:r>
              <a:rPr lang="fr-FR" sz="1400" b="1" dirty="0"/>
              <a:t>&gt;&gt;</a:t>
            </a:r>
          </a:p>
        </p:txBody>
      </p:sp>
      <p:sp>
        <p:nvSpPr>
          <p:cNvPr id="15" name="ZoneTexte 14">
            <a:extLst>
              <a:ext uri="{FF2B5EF4-FFF2-40B4-BE49-F238E27FC236}">
                <a16:creationId xmlns:a16="http://schemas.microsoft.com/office/drawing/2014/main" id="{84BE4EE1-280D-0529-E45E-9880242484B1}"/>
              </a:ext>
            </a:extLst>
          </p:cNvPr>
          <p:cNvSpPr txBox="1"/>
          <p:nvPr/>
        </p:nvSpPr>
        <p:spPr>
          <a:xfrm>
            <a:off x="7235677" y="2884144"/>
            <a:ext cx="1132964" cy="307777"/>
          </a:xfrm>
          <a:prstGeom prst="rect">
            <a:avLst/>
          </a:prstGeom>
          <a:noFill/>
        </p:spPr>
        <p:txBody>
          <a:bodyPr wrap="square" rtlCol="0">
            <a:spAutoFit/>
          </a:bodyPr>
          <a:lstStyle/>
          <a:p>
            <a:r>
              <a:rPr lang="fr-FR" sz="1400" b="1" dirty="0"/>
              <a:t>&lt;&lt;</a:t>
            </a:r>
            <a:r>
              <a:rPr lang="fr-FR" sz="1400" b="1" dirty="0" err="1"/>
              <a:t>Extend</a:t>
            </a:r>
            <a:r>
              <a:rPr lang="fr-FR" sz="1400" b="1" dirty="0"/>
              <a:t>&gt;&gt;</a:t>
            </a:r>
          </a:p>
        </p:txBody>
      </p:sp>
    </p:spTree>
    <p:extLst>
      <p:ext uri="{BB962C8B-B14F-4D97-AF65-F5344CB8AC3E}">
        <p14:creationId xmlns:p14="http://schemas.microsoft.com/office/powerpoint/2010/main" val="3411379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Diagramme de séquence</a:t>
            </a:r>
            <a:r>
              <a:rPr lang="fr-FR" sz="2400" b="1" dirty="0"/>
              <a:t> : Consulter l’évolution de sa production</a:t>
            </a:r>
            <a:endParaRPr lang="fr-FR" sz="2400" b="1" u="sng" dirty="0"/>
          </a:p>
        </p:txBody>
      </p:sp>
      <p:pic>
        <p:nvPicPr>
          <p:cNvPr id="10" name="Image 9">
            <a:extLst>
              <a:ext uri="{FF2B5EF4-FFF2-40B4-BE49-F238E27FC236}">
                <a16:creationId xmlns:a16="http://schemas.microsoft.com/office/drawing/2014/main" id="{261FFF0B-718C-4F20-0384-D39927A23D9B}"/>
              </a:ext>
            </a:extLst>
          </p:cNvPr>
          <p:cNvPicPr>
            <a:picLocks noChangeAspect="1"/>
          </p:cNvPicPr>
          <p:nvPr/>
        </p:nvPicPr>
        <p:blipFill>
          <a:blip r:embed="rId2"/>
          <a:stretch>
            <a:fillRect/>
          </a:stretch>
        </p:blipFill>
        <p:spPr>
          <a:xfrm>
            <a:off x="4142869" y="843914"/>
            <a:ext cx="7162417" cy="5743321"/>
          </a:xfrm>
          <a:prstGeom prst="rect">
            <a:avLst/>
          </a:prstGeom>
        </p:spPr>
      </p:pic>
      <p:sp>
        <p:nvSpPr>
          <p:cNvPr id="8" name="Signalisation droite 7">
            <a:extLst>
              <a:ext uri="{FF2B5EF4-FFF2-40B4-BE49-F238E27FC236}">
                <a16:creationId xmlns:a16="http://schemas.microsoft.com/office/drawing/2014/main" id="{C370BE3D-9927-CDC1-E961-0AB7E5FC422B}"/>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Chevron 11">
            <a:extLst>
              <a:ext uri="{FF2B5EF4-FFF2-40B4-BE49-F238E27FC236}">
                <a16:creationId xmlns:a16="http://schemas.microsoft.com/office/drawing/2014/main" id="{71C7542E-626C-22D9-5CD2-2F2241CCAC13}"/>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Chevron 16">
            <a:extLst>
              <a:ext uri="{FF2B5EF4-FFF2-40B4-BE49-F238E27FC236}">
                <a16:creationId xmlns:a16="http://schemas.microsoft.com/office/drawing/2014/main" id="{119D0412-9370-A8EF-9E20-5AB46C3D783C}"/>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50B8E688-7FF5-85B6-E81E-6BB3E8725B8A}"/>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B9254F23-AFC6-8DB7-BC83-DD56CFB26E02}"/>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8947044F-0861-0806-1FD4-77138644F376}"/>
              </a:ext>
            </a:extLst>
          </p:cNvPr>
          <p:cNvSpPr/>
          <p:nvPr/>
        </p:nvSpPr>
        <p:spPr>
          <a:xfrm rot="5400000">
            <a:off x="-1064249" y="4617992"/>
            <a:ext cx="260068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86E4D570-9E11-E839-055A-D6DF438D9991}"/>
              </a:ext>
            </a:extLst>
          </p:cNvPr>
          <p:cNvSpPr>
            <a:spLocks noGrp="1"/>
          </p:cNvSpPr>
          <p:nvPr>
            <p:ph type="sldNum" sz="quarter" idx="12"/>
          </p:nvPr>
        </p:nvSpPr>
        <p:spPr/>
        <p:txBody>
          <a:bodyPr/>
          <a:lstStyle/>
          <a:p>
            <a:fld id="{3DD4FD46-2E2B-094C-A100-2B141A0F8EB7}" type="slidenum">
              <a:rPr lang="fr-FR" smtClean="0"/>
              <a:t>24</a:t>
            </a:fld>
            <a:endParaRPr lang="fr-FR" dirty="0"/>
          </a:p>
        </p:txBody>
      </p:sp>
      <p:sp>
        <p:nvSpPr>
          <p:cNvPr id="11" name="ZoneTexte 10">
            <a:extLst>
              <a:ext uri="{FF2B5EF4-FFF2-40B4-BE49-F238E27FC236}">
                <a16:creationId xmlns:a16="http://schemas.microsoft.com/office/drawing/2014/main" id="{E5EE3C48-75CC-5ACB-CB5C-F9E23373C03B}"/>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59025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r>
              <a:rPr lang="fr-FR" sz="2400" b="1" u="sng" dirty="0"/>
              <a:t>Comparatifs</a:t>
            </a:r>
            <a:r>
              <a:rPr lang="fr-FR" sz="2400" b="1" dirty="0"/>
              <a:t> : Librairie affichage graphique sur interface web</a:t>
            </a:r>
          </a:p>
        </p:txBody>
      </p:sp>
      <p:pic>
        <p:nvPicPr>
          <p:cNvPr id="12296" name="Picture 8">
            <a:extLst>
              <a:ext uri="{FF2B5EF4-FFF2-40B4-BE49-F238E27FC236}">
                <a16:creationId xmlns:a16="http://schemas.microsoft.com/office/drawing/2014/main" id="{86ABE90A-E3BC-4A03-FE96-C2635B13B1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428" b="94276" l="9456" r="89685">
                        <a14:foregroundMark x1="50430" y1="23232" x2="50430" y2="23232"/>
                        <a14:foregroundMark x1="50430" y1="22559" x2="46991" y2="23232"/>
                        <a14:foregroundMark x1="48424" y1="34343" x2="44699" y2="23232"/>
                        <a14:foregroundMark x1="50430" y1="21549" x2="37822" y2="21886"/>
                        <a14:foregroundMark x1="32092" y1="24242" x2="29799" y2="32997"/>
                        <a14:foregroundMark x1="31232" y1="24579" x2="43266" y2="14815"/>
                        <a14:foregroundMark x1="48138" y1="12795" x2="64183" y2="24579"/>
                        <a14:foregroundMark x1="52149" y1="23232" x2="44986" y2="16835"/>
                        <a14:foregroundMark x1="51862" y1="22222" x2="61605" y2="28283"/>
                        <a14:foregroundMark x1="61605" y1="28283" x2="61605" y2="28620"/>
                        <a14:foregroundMark x1="63324" y1="27609" x2="63324" y2="46465"/>
                        <a14:foregroundMark x1="64756" y1="27946" x2="64756" y2="32323"/>
                        <a14:foregroundMark x1="51576" y1="30640" x2="51576" y2="30640"/>
                        <a14:foregroundMark x1="55587" y1="37037" x2="46991" y2="25926"/>
                        <a14:foregroundMark x1="54441" y1="30976" x2="58166" y2="32997"/>
                        <a14:foregroundMark x1="43553" y1="23906" x2="33524" y2="30303"/>
                        <a14:foregroundMark x1="33524" y1="30303" x2="33238" y2="30976"/>
                        <a14:foregroundMark x1="29513" y1="34680" x2="29513" y2="41077"/>
                        <a14:foregroundMark x1="29799" y1="42424" x2="30086" y2="47475"/>
                        <a14:foregroundMark x1="31232" y1="50168" x2="43553" y2="55556"/>
                        <a14:foregroundMark x1="38968" y1="54882" x2="48711" y2="59259"/>
                        <a14:foregroundMark x1="43553" y1="59596" x2="45845" y2="60269"/>
                        <a14:foregroundMark x1="46705" y1="61953" x2="54155" y2="59259"/>
                        <a14:foregroundMark x1="54155" y1="57912" x2="64756" y2="50505"/>
                        <a14:foregroundMark x1="65903" y1="47811" x2="65616" y2="26263"/>
                        <a14:foregroundMark x1="66476" y1="36027" x2="62751" y2="23906"/>
                        <a14:foregroundMark x1="62751" y1="23906" x2="60458" y2="22559"/>
                        <a14:foregroundMark x1="67335" y1="37374" x2="64183" y2="25926"/>
                        <a14:foregroundMark x1="65903" y1="33670" x2="65330" y2="25926"/>
                        <a14:foregroundMark x1="67049" y1="30640" x2="60172" y2="21549"/>
                        <a14:foregroundMark x1="66762" y1="28956" x2="60458" y2="21212"/>
                        <a14:foregroundMark x1="45845" y1="40404" x2="42120" y2="29966"/>
                        <a14:foregroundMark x1="32867" y1="83165" x2="32903" y2="84175"/>
                        <a14:foregroundMark x1="32777" y1="80613" x2="32796" y2="81145"/>
                        <a14:foregroundMark x1="38395" y1="82155" x2="38491" y2="84175"/>
                        <a14:foregroundMark x1="37822" y1="81818" x2="37446" y2="81440"/>
                        <a14:foregroundMark x1="21831" y1="82155" x2="22305" y2="82605"/>
                        <a14:foregroundMark x1="20767" y1="81145" x2="21831" y2="82155"/>
                        <a14:foregroundMark x1="20412" y1="80808" x2="20767" y2="81145"/>
                        <a14:foregroundMark x1="20057" y1="80471" x2="20412" y2="80808"/>
                        <a14:foregroundMark x1="26443" y1="77208" x2="26790" y2="77441"/>
                        <a14:foregroundMark x1="24800" y1="87205" x2="24909" y2="87310"/>
                        <a14:foregroundMark x1="24450" y1="86869" x2="24800" y2="87205"/>
                        <a14:foregroundMark x1="24100" y1="86532" x2="24450" y2="86869"/>
                        <a14:foregroundMark x1="23749" y1="86195" x2="24100" y2="86532"/>
                        <a14:foregroundMark x1="23458" y1="85915" x2="23749" y2="86195"/>
                        <a14:foregroundMark x1="67335" y1="91919" x2="67335" y2="92256"/>
                        <a14:foregroundMark x1="67335" y1="86869" x2="67335" y2="87110"/>
                        <a14:foregroundMark x1="67335" y1="86195" x2="67335" y2="86869"/>
                        <a14:foregroundMark x1="67335" y1="84991" x2="67335" y2="86195"/>
                        <a14:foregroundMark x1="57307" y1="82155" x2="57307" y2="82492"/>
                        <a14:foregroundMark x1="57307" y1="80471" x2="57307" y2="82155"/>
                        <a14:foregroundMark x1="75931" y1="86195" x2="75771" y2="86101"/>
                        <a14:foregroundMark x1="72611" y1="80808" x2="74872" y2="80808"/>
                        <a14:foregroundMark x1="55301" y1="16162" x2="64183" y2="23232"/>
                        <a14:foregroundMark x1="65043" y1="23569" x2="65043" y2="26936"/>
                        <a14:foregroundMark x1="65616" y1="49158" x2="65616" y2="49158"/>
                        <a14:foregroundMark x1="54804" y1="79258" x2="57083" y2="79088"/>
                        <a14:foregroundMark x1="29513" y1="81145" x2="33260" y2="80865"/>
                        <a14:foregroundMark x1="59601" y1="87924" x2="64637" y2="88032"/>
                        <a14:foregroundMark x1="72499" y1="80896" x2="73352" y2="80808"/>
                        <a14:foregroundMark x1="57147" y1="82492" x2="59523" y2="82245"/>
                        <a14:foregroundMark x1="42962" y1="83966" x2="44278" y2="83829"/>
                        <a14:foregroundMark x1="70882" y1="82179" x2="72606" y2="83856"/>
                        <a14:foregroundMark x1="68463" y1="79827" x2="69413" y2="80751"/>
                        <a14:foregroundMark x1="67667" y1="79052" x2="67751" y2="79134"/>
                        <a14:foregroundMark x1="65509" y1="87226" x2="61032" y2="87542"/>
                        <a14:foregroundMark x1="66089" y1="87185" x2="65807" y2="87205"/>
                        <a14:foregroundMark x1="67388" y1="87094" x2="66821" y2="87134"/>
                        <a14:foregroundMark x1="76230" y1="86195" x2="76704" y2="86532"/>
                        <a14:foregroundMark x1="75913" y1="85970" x2="76230" y2="86195"/>
                        <a14:foregroundMark x1="75445" y1="85637" x2="75546" y2="85709"/>
                        <a14:foregroundMark x1="70741" y1="82291" x2="70869" y2="82382"/>
                        <a14:foregroundMark x1="68411" y1="80634" x2="69017" y2="81065"/>
                        <a14:foregroundMark x1="24926" y1="89899" x2="24303" y2="89899"/>
                        <a14:foregroundMark x1="34970" y1="89899" x2="34673" y2="89899"/>
                        <a14:foregroundMark x1="36665" y1="89899" x2="35990" y2="89899"/>
                        <a14:foregroundMark x1="40688" y1="89899" x2="39725" y2="89899"/>
                        <a14:foregroundMark x1="44953" y1="89899" x2="44261" y2="89899"/>
                        <a14:foregroundMark x1="64468" y1="89899" x2="58036" y2="89899"/>
                        <a14:foregroundMark x1="23511" y1="78615" x2="23803" y2="76987"/>
                        <a14:foregroundMark x1="22154" y1="86195" x2="22221" y2="85818"/>
                        <a14:foregroundMark x1="22121" y1="86378" x2="22154" y2="86195"/>
                        <a14:foregroundMark x1="26313" y1="76969" x2="29224" y2="76814"/>
                        <a14:foregroundMark x1="73775" y1="79958" x2="75059" y2="81467"/>
                        <a14:foregroundMark x1="22950" y1="87205" x2="24355" y2="89562"/>
                        <a14:foregroundMark x1="22750" y1="86869" x2="22950" y2="87205"/>
                        <a14:foregroundMark x1="22664" y1="86724" x2="22750" y2="86869"/>
                        <a14:foregroundMark x1="24212" y1="89752" x2="24926" y2="89647"/>
                        <a14:foregroundMark x1="25799" y1="75758" x2="31913" y2="76045"/>
                        <a14:foregroundMark x1="20797" y1="75523" x2="25799" y2="75758"/>
                        <a14:foregroundMark x1="33554" y1="76047" x2="33895" y2="76020"/>
                        <a14:foregroundMark x1="56008" y1="76835" x2="56410" y2="76847"/>
                        <a14:foregroundMark x1="23496" y1="76768" x2="29224" y2="76936"/>
                        <a14:foregroundMark x1="76473" y1="80221" x2="77496" y2="80957"/>
                        <a14:foregroundMark x1="76902" y1="85323" x2="75788" y2="86195"/>
                        <a14:foregroundMark x1="67465" y1="92118" x2="66762" y2="92256"/>
                        <a14:foregroundMark x1="67732" y1="92065" x2="67637" y2="92084"/>
                        <a14:foregroundMark x1="68481" y1="91919" x2="68165" y2="91981"/>
                        <a14:foregroundMark x1="75701" y1="88548" x2="75905" y2="88372"/>
                        <a14:foregroundMark x1="32378" y1="76768" x2="32378" y2="76768"/>
                        <a14:foregroundMark x1="32378" y1="76431" x2="32378" y2="76431"/>
                        <a14:foregroundMark x1="32378" y1="75758" x2="32378" y2="75758"/>
                        <a14:foregroundMark x1="32951" y1="76094" x2="32092" y2="76094"/>
                        <a14:foregroundMark x1="32951" y1="76431" x2="33238" y2="76094"/>
                        <a14:foregroundMark x1="33238" y1="76431" x2="32092" y2="75758"/>
                        <a14:backgroundMark x1="18338" y1="77778" x2="18338" y2="77778"/>
                        <a14:backgroundMark x1="17765" y1="76431" x2="20057" y2="74747"/>
                        <a14:backgroundMark x1="18625" y1="78788" x2="19198" y2="84848"/>
                        <a14:backgroundMark x1="15759" y1="86869" x2="15759" y2="90236"/>
                        <a14:backgroundMark x1="15759" y1="84848" x2="20344" y2="96296"/>
                        <a14:backgroundMark x1="17479" y1="77104" x2="21490" y2="73737"/>
                        <a14:backgroundMark x1="20630" y1="77104" x2="20630" y2="77104"/>
                        <a14:backgroundMark x1="21777" y1="76431" x2="21777" y2="76431"/>
                        <a14:backgroundMark x1="21777" y1="76431" x2="21777" y2="76431"/>
                        <a14:backgroundMark x1="22350" y1="76094" x2="22350" y2="76094"/>
                        <a14:backgroundMark x1="20917" y1="75421" x2="20917" y2="75421"/>
                        <a14:backgroundMark x1="22636" y1="75758" x2="22636" y2="75758"/>
                        <a14:backgroundMark x1="21777" y1="76431" x2="21777" y2="76431"/>
                        <a14:backgroundMark x1="30372" y1="76768" x2="30372" y2="76768"/>
                        <a14:backgroundMark x1="28940" y1="76431" x2="28940" y2="76431"/>
                        <a14:backgroundMark x1="27507" y1="75421" x2="27507" y2="75421"/>
                        <a14:backgroundMark x1="28940" y1="75421" x2="28940" y2="75421"/>
                        <a14:backgroundMark x1="27794" y1="76094" x2="27794" y2="76094"/>
                        <a14:backgroundMark x1="28367" y1="76431" x2="28367" y2="76431"/>
                        <a14:backgroundMark x1="25501" y1="75758" x2="25501" y2="75758"/>
                        <a14:backgroundMark x1="22636" y1="74747" x2="22636" y2="74747"/>
                        <a14:backgroundMark x1="23209" y1="75084" x2="23209" y2="75084"/>
                        <a14:backgroundMark x1="24069" y1="75758" x2="24069" y2="75758"/>
                        <a14:backgroundMark x1="22923" y1="75758" x2="22923" y2="75758"/>
                        <a14:backgroundMark x1="23496" y1="76094" x2="23496" y2="76094"/>
                        <a14:backgroundMark x1="24642" y1="75421" x2="24642" y2="75421"/>
                        <a14:backgroundMark x1="26074" y1="75421" x2="26074" y2="75421"/>
                        <a14:backgroundMark x1="26648" y1="75421" x2="26648" y2="75421"/>
                        <a14:backgroundMark x1="28653" y1="75421" x2="28653" y2="75421"/>
                        <a14:backgroundMark x1="30086" y1="75758" x2="30086" y2="75758"/>
                        <a14:backgroundMark x1="29513" y1="76094" x2="29513" y2="76094"/>
                        <a14:backgroundMark x1="29513" y1="77104" x2="29513" y2="77104"/>
                        <a14:backgroundMark x1="30659" y1="76094" x2="30659" y2="76094"/>
                        <a14:backgroundMark x1="30659" y1="76768" x2="30659" y2="76768"/>
                        <a14:backgroundMark x1="30946" y1="76094" x2="30946" y2="76094"/>
                        <a14:backgroundMark x1="21777" y1="75084" x2="21777" y2="75084"/>
                        <a14:backgroundMark x1="22063" y1="75421" x2="22063" y2="75421"/>
                        <a14:backgroundMark x1="20630" y1="75084" x2="20630" y2="75084"/>
                        <a14:backgroundMark x1="20917" y1="76094" x2="20917" y2="76094"/>
                        <a14:backgroundMark x1="20057" y1="75758" x2="20057" y2="75758"/>
                        <a14:backgroundMark x1="20630" y1="76094" x2="19771" y2="75084"/>
                        <a14:backgroundMark x1="17479" y1="77441" x2="14327" y2="78451"/>
                        <a14:backgroundMark x1="16332" y1="76768" x2="16332" y2="76768"/>
                        <a14:backgroundMark x1="16332" y1="76768" x2="16332" y2="76768"/>
                        <a14:backgroundMark x1="15186" y1="78114" x2="19484" y2="74411"/>
                        <a14:backgroundMark x1="22923" y1="74411" x2="22923" y2="74411"/>
                        <a14:backgroundMark x1="22350" y1="75421" x2="22350" y2="75421"/>
                        <a14:backgroundMark x1="19198" y1="80471" x2="19198" y2="80471"/>
                        <a14:backgroundMark x1="35244" y1="77104" x2="35244" y2="77104"/>
                        <a14:backgroundMark x1="35530" y1="76094" x2="35530" y2="76094"/>
                        <a14:backgroundMark x1="37249" y1="76431" x2="37249" y2="76431"/>
                        <a14:backgroundMark x1="38682" y1="76431" x2="38682" y2="76431"/>
                        <a14:backgroundMark x1="36390" y1="75758" x2="36390" y2="75758"/>
                        <a14:backgroundMark x1="36103" y1="76768" x2="49570" y2="76094"/>
                        <a14:backgroundMark x1="49570" y1="76094" x2="53009" y2="76094"/>
                        <a14:backgroundMark x1="49857" y1="78114" x2="55874" y2="77104"/>
                        <a14:backgroundMark x1="55874" y1="77104" x2="55874" y2="77104"/>
                        <a14:backgroundMark x1="60745" y1="74074" x2="62464" y2="79798"/>
                        <a14:backgroundMark x1="63324" y1="80808" x2="64183" y2="83838"/>
                        <a14:backgroundMark x1="72206" y1="76094" x2="71633" y2="79461"/>
                        <a14:backgroundMark x1="69628" y1="76094" x2="69628" y2="76094"/>
                        <a14:backgroundMark x1="68481" y1="74747" x2="68481" y2="74747"/>
                        <a14:backgroundMark x1="66189" y1="75758" x2="68481" y2="75421"/>
                        <a14:backgroundMark x1="68768" y1="76094" x2="68481" y2="74411"/>
                        <a14:backgroundMark x1="69341" y1="76094" x2="70201" y2="75421"/>
                        <a14:backgroundMark x1="66762" y1="74411" x2="65330" y2="76431"/>
                        <a14:backgroundMark x1="70487" y1="75084" x2="68481" y2="74747"/>
                        <a14:backgroundMark x1="54728" y1="83838" x2="54728" y2="88889"/>
                        <a14:backgroundMark x1="54728" y1="83502" x2="54728" y2="87879"/>
                        <a14:backgroundMark x1="23496" y1="82828" x2="23496" y2="82828"/>
                        <a14:backgroundMark x1="24355" y1="81818" x2="25788" y2="82155"/>
                        <a14:backgroundMark x1="26074" y1="82155" x2="26074" y2="82155"/>
                        <a14:backgroundMark x1="24928" y1="80808" x2="23782" y2="81481"/>
                        <a14:backgroundMark x1="23209" y1="83838" x2="23496" y2="85522"/>
                        <a14:backgroundMark x1="25501" y1="86532" x2="25501" y2="86532"/>
                        <a14:backgroundMark x1="26934" y1="86532" x2="26934" y2="86532"/>
                        <a14:backgroundMark x1="26361" y1="86532" x2="24355" y2="86195"/>
                        <a14:backgroundMark x1="34957" y1="89226" x2="34957" y2="89226"/>
                        <a14:backgroundMark x1="35530" y1="91919" x2="35244" y2="87205"/>
                        <a14:backgroundMark x1="35244" y1="84848" x2="35244" y2="89562"/>
                        <a14:backgroundMark x1="34097" y1="85185" x2="34097" y2="85185"/>
                        <a14:backgroundMark x1="34384" y1="84175" x2="34384" y2="86532"/>
                        <a14:backgroundMark x1="40115" y1="84175" x2="40401" y2="89562"/>
                        <a14:backgroundMark x1="49284" y1="83838" x2="49857" y2="89899"/>
                        <a14:backgroundMark x1="48997" y1="82155" x2="49284" y2="84512"/>
                        <a14:backgroundMark x1="40115" y1="90572" x2="37249" y2="90909"/>
                        <a14:backgroundMark x1="40688" y1="89899" x2="43266" y2="91246"/>
                        <a14:backgroundMark x1="44413" y1="90909" x2="44413" y2="90909"/>
                        <a14:backgroundMark x1="43840" y1="90909" x2="43840" y2="90909"/>
                        <a14:backgroundMark x1="44699" y1="90909" x2="44699" y2="90909"/>
                        <a14:backgroundMark x1="29799" y1="86532" x2="29799" y2="90236"/>
                        <a14:backgroundMark x1="24355" y1="90909" x2="22636" y2="90909"/>
                        <a14:backgroundMark x1="24928" y1="90909" x2="23496" y2="91246"/>
                        <a14:backgroundMark x1="22063" y1="83165" x2="22063" y2="83165"/>
                        <a14:backgroundMark x1="22350" y1="82828" x2="22350" y2="82828"/>
                        <a14:backgroundMark x1="22063" y1="82828" x2="22636" y2="83502"/>
                        <a14:backgroundMark x1="21777" y1="82155" x2="21777" y2="82155"/>
                        <a14:backgroundMark x1="23496" y1="79798" x2="23496" y2="79798"/>
                        <a14:backgroundMark x1="23496" y1="79461" x2="23496" y2="79461"/>
                        <a14:backgroundMark x1="24355" y1="86532" x2="24355" y2="86532"/>
                        <a14:backgroundMark x1="25501" y1="86869" x2="25501" y2="86869"/>
                        <a14:backgroundMark x1="23782" y1="85185" x2="23782" y2="85185"/>
                        <a14:backgroundMark x1="23496" y1="85859" x2="23496" y2="85859"/>
                        <a14:backgroundMark x1="22923" y1="85522" x2="22923" y2="85522"/>
                        <a14:backgroundMark x1="30086" y1="78114" x2="30086" y2="80135"/>
                        <a14:backgroundMark x1="30372" y1="77441" x2="30372" y2="79125"/>
                        <a14:backgroundMark x1="28940" y1="81818" x2="26361" y2="81818"/>
                        <a14:backgroundMark x1="29513" y1="81145" x2="29513" y2="83165"/>
                        <a14:backgroundMark x1="30372" y1="81481" x2="30372" y2="81481"/>
                        <a14:backgroundMark x1="30086" y1="81818" x2="30086" y2="81818"/>
                        <a14:backgroundMark x1="30372" y1="81818" x2="30372" y2="81818"/>
                        <a14:backgroundMark x1="30659" y1="81818" x2="30659" y2="81818"/>
                        <a14:backgroundMark x1="30659" y1="81145" x2="30659" y2="81145"/>
                        <a14:backgroundMark x1="30659" y1="81818" x2="30659" y2="81818"/>
                        <a14:backgroundMark x1="30946" y1="82492" x2="30946" y2="82492"/>
                        <a14:backgroundMark x1="30659" y1="81481" x2="30659" y2="81481"/>
                        <a14:backgroundMark x1="30659" y1="82155" x2="30659" y2="82155"/>
                        <a14:backgroundMark x1="30946" y1="82155" x2="30946" y2="82155"/>
                        <a14:backgroundMark x1="30372" y1="81818" x2="30372" y2="81818"/>
                        <a14:backgroundMark x1="34097" y1="76768" x2="34097" y2="78210"/>
                        <a14:backgroundMark x1="34097" y1="76431" x2="34097" y2="76768"/>
                        <a14:backgroundMark x1="34097" y1="75758" x2="34097" y2="75421"/>
                        <a14:backgroundMark x1="34097" y1="76431" x2="34097" y2="75758"/>
                        <a14:backgroundMark x1="34097" y1="76768" x2="34097" y2="76431"/>
                        <a14:backgroundMark x1="35674" y1="76768" x2="35817" y2="76431"/>
                        <a14:backgroundMark x1="35244" y1="77778" x2="35674" y2="76768"/>
                        <a14:backgroundMark x1="35244" y1="76094" x2="34097" y2="76094"/>
                        <a14:backgroundMark x1="35530" y1="76094" x2="35530" y2="76094"/>
                        <a14:backgroundMark x1="36892" y1="76768" x2="37536" y2="77104"/>
                        <a14:backgroundMark x1="36246" y1="76431" x2="36892" y2="76768"/>
                        <a14:backgroundMark x1="34957" y1="75758" x2="36246" y2="76431"/>
                        <a14:backgroundMark x1="31519" y1="75758" x2="31519" y2="75758"/>
                        <a14:backgroundMark x1="33260" y1="76032" x2="33524" y2="76094"/>
                        <a14:backgroundMark x1="32378" y1="74747" x2="32378" y2="74747"/>
                        <a14:backgroundMark x1="32378" y1="75084" x2="32378" y2="75084"/>
                        <a14:backgroundMark x1="32378" y1="75421" x2="32378" y2="75421"/>
                        <a14:backgroundMark x1="32665" y1="75421" x2="32665" y2="75421"/>
                        <a14:backgroundMark x1="24069" y1="90572" x2="24069" y2="90572"/>
                        <a14:backgroundMark x1="24355" y1="90236" x2="24355" y2="90236"/>
                        <a14:backgroundMark x1="24642" y1="90572" x2="24642" y2="90572"/>
                        <a14:backgroundMark x1="23782" y1="90236" x2="23782" y2="90236"/>
                        <a14:backgroundMark x1="71347" y1="91246" x2="72206" y2="92593"/>
                        <a14:backgroundMark x1="74785" y1="91919" x2="74785" y2="91919"/>
                        <a14:backgroundMark x1="69914" y1="84848" x2="69914" y2="84848"/>
                        <a14:backgroundMark x1="71060" y1="86195" x2="71060" y2="86195"/>
                        <a14:backgroundMark x1="72493" y1="86532" x2="73639" y2="87205"/>
                        <a14:backgroundMark x1="74785" y1="87205" x2="72779" y2="86532"/>
                        <a14:backgroundMark x1="71347" y1="85859" x2="73926" y2="86532"/>
                        <a14:backgroundMark x1="73926" y1="86532" x2="74499" y2="86869"/>
                        <a14:backgroundMark x1="74785" y1="86532" x2="74785" y2="86532"/>
                        <a14:backgroundMark x1="75072" y1="86869" x2="75072" y2="86869"/>
                        <a14:backgroundMark x1="74499" y1="86532" x2="74499" y2="86532"/>
                        <a14:backgroundMark x1="77650" y1="83838" x2="75931" y2="83165"/>
                        <a14:backgroundMark x1="78223" y1="81145" x2="77077" y2="79798"/>
                        <a14:backgroundMark x1="77937" y1="83502" x2="78223" y2="83838"/>
                        <a14:backgroundMark x1="76218" y1="90572" x2="73926" y2="91582"/>
                        <a14:backgroundMark x1="75072" y1="90572" x2="77937" y2="87879"/>
                        <a14:backgroundMark x1="69341" y1="86532" x2="69914" y2="89226"/>
                        <a14:backgroundMark x1="69341" y1="89562" x2="69341" y2="91919"/>
                        <a14:backgroundMark x1="65903" y1="86869" x2="66189" y2="84848"/>
                        <a14:backgroundMark x1="66189" y1="87542" x2="65903" y2="83838"/>
                        <a14:backgroundMark x1="66762" y1="88552" x2="66476" y2="82828"/>
                        <a14:backgroundMark x1="66189" y1="78788" x2="67622" y2="79125"/>
                        <a14:backgroundMark x1="69341" y1="80808" x2="70487" y2="82492"/>
                        <a14:backgroundMark x1="54728" y1="91246" x2="57307" y2="91246"/>
                        <a14:backgroundMark x1="55301" y1="88552" x2="53295" y2="92929"/>
                        <a14:backgroundMark x1="55301" y1="82492" x2="55301" y2="84512"/>
                        <a14:backgroundMark x1="55587" y1="77778" x2="55587" y2="78451"/>
                        <a14:backgroundMark x1="55874" y1="77104" x2="55874" y2="79125"/>
                        <a14:backgroundMark x1="54728" y1="78788" x2="54728" y2="78788"/>
                        <a14:backgroundMark x1="56447" y1="79125" x2="56447" y2="79125"/>
                        <a14:backgroundMark x1="56447" y1="78788" x2="56447" y2="78788"/>
                        <a14:backgroundMark x1="55874" y1="77104" x2="55874" y2="77104"/>
                        <a14:backgroundMark x1="56447" y1="77104" x2="56447" y2="77104"/>
                        <a14:backgroundMark x1="55301" y1="79125" x2="55301" y2="79125"/>
                        <a14:backgroundMark x1="44699" y1="90572" x2="44699" y2="90572"/>
                        <a14:backgroundMark x1="44699" y1="90572" x2="44699" y2="90572"/>
                        <a14:backgroundMark x1="35817" y1="90572" x2="35817" y2="89562"/>
                        <a14:backgroundMark x1="36390" y1="90909" x2="37536" y2="90909"/>
                        <a14:backgroundMark x1="36676" y1="89899" x2="36676" y2="89899"/>
                        <a14:backgroundMark x1="34384" y1="91246" x2="34384" y2="91246"/>
                        <a14:backgroundMark x1="34384" y1="90236" x2="34384" y2="90236"/>
                        <a14:backgroundMark x1="45272" y1="90236" x2="45272" y2="90236"/>
                        <a14:backgroundMark x1="39828" y1="89899" x2="39828" y2="89899"/>
                        <a14:backgroundMark x1="30946" y1="80471" x2="30946" y2="80471"/>
                        <a14:backgroundMark x1="31232" y1="81481" x2="31232" y2="81481"/>
                        <a14:backgroundMark x1="24928" y1="87205" x2="24928" y2="87205"/>
                        <a14:backgroundMark x1="23209" y1="86532" x2="23209" y2="86532"/>
                        <a14:backgroundMark x1="23782" y1="86195" x2="23782" y2="86195"/>
                        <a14:backgroundMark x1="23782" y1="86532" x2="23782" y2="86532"/>
                        <a14:backgroundMark x1="22923" y1="84848" x2="22923" y2="84848"/>
                        <a14:backgroundMark x1="22636" y1="85522" x2="22636" y2="85522"/>
                        <a14:backgroundMark x1="61318" y1="90572" x2="61318" y2="90572"/>
                        <a14:backgroundMark x1="61318" y1="90236" x2="61318" y2="90236"/>
                        <a14:backgroundMark x1="61032" y1="89562" x2="61032" y2="89562"/>
                        <a14:backgroundMark x1="61032" y1="88215" x2="61032" y2="88215"/>
                        <a14:backgroundMark x1="61318" y1="87542" x2="61318" y2="87542"/>
                        <a14:backgroundMark x1="65330" y1="87205" x2="65330" y2="87205"/>
                        <a14:backgroundMark x1="65043" y1="87879" x2="65043" y2="87879"/>
                        <a14:backgroundMark x1="64470" y1="87205" x2="64470" y2="87205"/>
                        <a14:backgroundMark x1="64756" y1="88552" x2="64756" y2="88552"/>
                        <a14:backgroundMark x1="64183" y1="89899" x2="64183" y2="89899"/>
                        <a14:backgroundMark x1="64756" y1="90236" x2="64756" y2="90236"/>
                        <a14:backgroundMark x1="63037" y1="90572" x2="63037" y2="90572"/>
                        <a14:backgroundMark x1="61318" y1="90236" x2="61318" y2="90236"/>
                        <a14:backgroundMark x1="61891" y1="90572" x2="61891" y2="90572"/>
                        <a14:backgroundMark x1="62178" y1="90236" x2="62178" y2="90236"/>
                        <a14:backgroundMark x1="61605" y1="89899" x2="61605" y2="89899"/>
                        <a14:backgroundMark x1="61318" y1="87542" x2="61318" y2="87542"/>
                        <a14:backgroundMark x1="61605" y1="87205" x2="61605" y2="87205"/>
                        <a14:backgroundMark x1="61318" y1="88552" x2="61318" y2="88552"/>
                        <a14:backgroundMark x1="61605" y1="88215" x2="61605" y2="88215"/>
                        <a14:backgroundMark x1="62464" y1="86869" x2="62464" y2="86869"/>
                        <a14:backgroundMark x1="64470" y1="86869" x2="64470" y2="86869"/>
                        <a14:backgroundMark x1="64183" y1="87542" x2="64183" y2="87542"/>
                        <a14:backgroundMark x1="64470" y1="87879" x2="64470" y2="87879"/>
                        <a14:backgroundMark x1="64470" y1="89226" x2="64470" y2="89226"/>
                        <a14:backgroundMark x1="63610" y1="89899" x2="63610" y2="89899"/>
                        <a14:backgroundMark x1="62178" y1="89899" x2="62178" y2="89899"/>
                        <a14:backgroundMark x1="60745" y1="90572" x2="60745" y2="90572"/>
                        <a14:backgroundMark x1="60172" y1="90572" x2="60172" y2="90572"/>
                        <a14:backgroundMark x1="59599" y1="90572" x2="59599" y2="90572"/>
                        <a14:backgroundMark x1="59312" y1="90572" x2="59312" y2="90572"/>
                        <a14:backgroundMark x1="59026" y1="90572" x2="59026" y2="90572"/>
                        <a14:backgroundMark x1="58166" y1="90572" x2="58166" y2="90572"/>
                        <a14:backgroundMark x1="57880" y1="90236" x2="57880" y2="90236"/>
                        <a14:backgroundMark x1="57593" y1="90236" x2="57593" y2="90236"/>
                        <a14:backgroundMark x1="58166" y1="90236" x2="58166" y2="90236"/>
                        <a14:backgroundMark x1="58739" y1="90236" x2="58739" y2="90236"/>
                        <a14:backgroundMark x1="57880" y1="90236" x2="57880" y2="90236"/>
                        <a14:backgroundMark x1="57880" y1="89899" x2="57880" y2="89899"/>
                        <a14:backgroundMark x1="58453" y1="89899" x2="58453" y2="89899"/>
                        <a14:backgroundMark x1="59312" y1="89899" x2="59312" y2="89899"/>
                        <a14:backgroundMark x1="59885" y1="89899" x2="59885" y2="89899"/>
                        <a14:backgroundMark x1="60458" y1="89899" x2="60458" y2="89899"/>
                        <a14:backgroundMark x1="60745" y1="87542" x2="60745" y2="87542"/>
                        <a14:backgroundMark x1="60172" y1="87542" x2="60172" y2="87542"/>
                        <a14:backgroundMark x1="59885" y1="87205" x2="59885" y2="87205"/>
                        <a14:backgroundMark x1="60172" y1="87542" x2="60172" y2="87542"/>
                        <a14:backgroundMark x1="59599" y1="87542" x2="59599" y2="87542"/>
                        <a14:backgroundMark x1="61318" y1="82492" x2="61318" y2="82492"/>
                        <a14:backgroundMark x1="59599" y1="82828" x2="59599" y2="82828"/>
                        <a14:backgroundMark x1="59312" y1="82492" x2="59312" y2="82492"/>
                        <a14:backgroundMark x1="59599" y1="82155" x2="59599" y2="82155"/>
                        <a14:backgroundMark x1="59026" y1="82155" x2="59026" y2="82155"/>
                        <a14:backgroundMark x1="56447" y1="82828" x2="56447" y2="82828"/>
                        <a14:backgroundMark x1="54441" y1="79461" x2="54441" y2="79461"/>
                        <a14:backgroundMark x1="24069" y1="89899" x2="24069" y2="89899"/>
                        <a14:backgroundMark x1="24642" y1="89899" x2="24642" y2="89899"/>
                        <a14:backgroundMark x1="19484" y1="79798" x2="19484" y2="79798"/>
                        <a14:backgroundMark x1="19484" y1="80135" x2="19484" y2="80135"/>
                        <a14:backgroundMark x1="19484" y1="80808" x2="19484" y2="80808"/>
                        <a14:backgroundMark x1="22636" y1="81145" x2="22636" y2="81145"/>
                        <a14:backgroundMark x1="31232" y1="81145" x2="31232" y2="81145"/>
                      </a14:backgroundRemoval>
                    </a14:imgEffect>
                  </a14:imgLayer>
                </a14:imgProps>
              </a:ext>
              <a:ext uri="{28A0092B-C50C-407E-A947-70E740481C1C}">
                <a14:useLocalDpi xmlns:a14="http://schemas.microsoft.com/office/drawing/2010/main" val="0"/>
              </a:ext>
            </a:extLst>
          </a:blip>
          <a:srcRect/>
          <a:stretch>
            <a:fillRect/>
          </a:stretch>
        </p:blipFill>
        <p:spPr bwMode="auto">
          <a:xfrm>
            <a:off x="7181151" y="653142"/>
            <a:ext cx="1102046" cy="9378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2854192A-F1A1-8C1A-38AA-77EF55BA4B90}"/>
              </a:ext>
            </a:extLst>
          </p:cNvPr>
          <p:cNvSpPr/>
          <p:nvPr/>
        </p:nvSpPr>
        <p:spPr>
          <a:xfrm>
            <a:off x="3302042" y="1698045"/>
            <a:ext cx="2071014" cy="209112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 coins arrondis 20">
            <a:extLst>
              <a:ext uri="{FF2B5EF4-FFF2-40B4-BE49-F238E27FC236}">
                <a16:creationId xmlns:a16="http://schemas.microsoft.com/office/drawing/2014/main" id="{35DB9BC7-FA7F-AA19-6047-F26E31D52802}"/>
              </a:ext>
            </a:extLst>
          </p:cNvPr>
          <p:cNvSpPr/>
          <p:nvPr/>
        </p:nvSpPr>
        <p:spPr>
          <a:xfrm>
            <a:off x="5600430" y="1693738"/>
            <a:ext cx="2108369" cy="209112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2DFBCEE3-FC55-4CDE-080B-1CDEB5AE1F98}"/>
              </a:ext>
            </a:extLst>
          </p:cNvPr>
          <p:cNvSpPr/>
          <p:nvPr/>
        </p:nvSpPr>
        <p:spPr>
          <a:xfrm>
            <a:off x="7855833" y="1680144"/>
            <a:ext cx="1977676" cy="210903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C29D32DB-5854-FBBE-6C5F-62354CB90EEC}"/>
              </a:ext>
            </a:extLst>
          </p:cNvPr>
          <p:cNvSpPr/>
          <p:nvPr/>
        </p:nvSpPr>
        <p:spPr>
          <a:xfrm>
            <a:off x="10016245" y="1682185"/>
            <a:ext cx="2086400" cy="209112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7CF267A7-04CF-B721-6450-1BE12CCECC94}"/>
              </a:ext>
            </a:extLst>
          </p:cNvPr>
          <p:cNvSpPr txBox="1"/>
          <p:nvPr/>
        </p:nvSpPr>
        <p:spPr>
          <a:xfrm>
            <a:off x="3346680" y="2603420"/>
            <a:ext cx="2071014" cy="1169551"/>
          </a:xfrm>
          <a:prstGeom prst="rect">
            <a:avLst/>
          </a:prstGeom>
          <a:noFill/>
        </p:spPr>
        <p:txBody>
          <a:bodyPr wrap="square" rtlCol="0">
            <a:spAutoFit/>
          </a:bodyPr>
          <a:lstStyle/>
          <a:p>
            <a:r>
              <a:rPr lang="fr-FR" sz="1400" b="1" dirty="0" err="1"/>
              <a:t>Chart.js</a:t>
            </a:r>
            <a:r>
              <a:rPr lang="fr-FR" sz="1400" b="1" dirty="0"/>
              <a:t> </a:t>
            </a:r>
            <a:r>
              <a:rPr lang="fr-FR" sz="1400" dirty="0"/>
              <a:t>est un projet </a:t>
            </a:r>
          </a:p>
          <a:p>
            <a:r>
              <a:rPr lang="fr-FR" sz="1400" dirty="0"/>
              <a:t>maintenu par la communauté, les contributions sont les bienvenues !</a:t>
            </a:r>
          </a:p>
        </p:txBody>
      </p:sp>
      <p:pic>
        <p:nvPicPr>
          <p:cNvPr id="12298" name="Picture 10">
            <a:extLst>
              <a:ext uri="{FF2B5EF4-FFF2-40B4-BE49-F238E27FC236}">
                <a16:creationId xmlns:a16="http://schemas.microsoft.com/office/drawing/2014/main" id="{A32B2531-E92E-B693-C152-362A13C481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8684" y1="32593" x2="48684" y2="44074"/>
                        <a14:foregroundMark x1="54276" y1="33333" x2="54276" y2="46667"/>
                        <a14:foregroundMark x1="51974" y1="49630" x2="51974" y2="54074"/>
                        <a14:foregroundMark x1="27303" y1="85185" x2="27303" y2="83704"/>
                        <a14:foregroundMark x1="33553" y1="85185" x2="33553" y2="85926"/>
                        <a14:foregroundMark x1="45395" y1="84444" x2="45395" y2="86667"/>
                        <a14:foregroundMark x1="39803" y1="85185" x2="39474" y2="84074"/>
                        <a14:foregroundMark x1="52632" y1="82963" x2="51645" y2="83333"/>
                        <a14:foregroundMark x1="55592" y1="83333" x2="55592" y2="85185"/>
                        <a14:foregroundMark x1="61513" y1="82593" x2="62171" y2="86667"/>
                        <a14:foregroundMark x1="69079" y1="83333" x2="67763" y2="84074"/>
                        <a14:foregroundMark x1="73355" y1="83333" x2="72368" y2="84074"/>
                        <a14:foregroundMark x1="80263" y1="84815" x2="80263" y2="84815"/>
                      </a14:backgroundRemoval>
                    </a14:imgEffect>
                  </a14:imgLayer>
                </a14:imgProps>
              </a:ext>
              <a:ext uri="{28A0092B-C50C-407E-A947-70E740481C1C}">
                <a14:useLocalDpi xmlns:a14="http://schemas.microsoft.com/office/drawing/2010/main" val="0"/>
              </a:ext>
            </a:extLst>
          </a:blip>
          <a:srcRect/>
          <a:stretch>
            <a:fillRect/>
          </a:stretch>
        </p:blipFill>
        <p:spPr bwMode="auto">
          <a:xfrm>
            <a:off x="3711843" y="1613701"/>
            <a:ext cx="1209317" cy="1074064"/>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A39C4A7A-B884-0C11-B2F9-A51EFD5BCCB1}"/>
              </a:ext>
            </a:extLst>
          </p:cNvPr>
          <p:cNvSpPr txBox="1"/>
          <p:nvPr/>
        </p:nvSpPr>
        <p:spPr>
          <a:xfrm>
            <a:off x="5723329" y="2478025"/>
            <a:ext cx="1967352" cy="1169551"/>
          </a:xfrm>
          <a:prstGeom prst="rect">
            <a:avLst/>
          </a:prstGeom>
          <a:noFill/>
        </p:spPr>
        <p:txBody>
          <a:bodyPr wrap="square" rtlCol="0">
            <a:spAutoFit/>
          </a:bodyPr>
          <a:lstStyle/>
          <a:p>
            <a:r>
              <a:rPr lang="fr-FR" sz="1400" dirty="0"/>
              <a:t>Visualisez les </a:t>
            </a:r>
            <a:r>
              <a:rPr lang="fr-FR" sz="1400" b="1" dirty="0"/>
              <a:t>données 8 manières </a:t>
            </a:r>
            <a:r>
              <a:rPr lang="fr-FR" sz="1400" dirty="0"/>
              <a:t>différentes, possibilité d’être </a:t>
            </a:r>
            <a:r>
              <a:rPr lang="fr-FR" sz="1400" b="1" dirty="0"/>
              <a:t>animée</a:t>
            </a:r>
            <a:r>
              <a:rPr lang="fr-FR" sz="1400" dirty="0"/>
              <a:t> et </a:t>
            </a:r>
            <a:r>
              <a:rPr lang="fr-FR" sz="1400" b="1" dirty="0"/>
              <a:t>personnalisable</a:t>
            </a:r>
            <a:r>
              <a:rPr lang="fr-FR" sz="1400" dirty="0"/>
              <a:t>.</a:t>
            </a:r>
          </a:p>
        </p:txBody>
      </p:sp>
      <p:pic>
        <p:nvPicPr>
          <p:cNvPr id="12300" name="Picture 12">
            <a:extLst>
              <a:ext uri="{FF2B5EF4-FFF2-40B4-BE49-F238E27FC236}">
                <a16:creationId xmlns:a16="http://schemas.microsoft.com/office/drawing/2014/main" id="{FB5ADB0D-D600-17AB-C0F2-5FA7E8335C3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4868" y1="26961" x2="35197" y2="39706"/>
                        <a14:foregroundMark x1="30592" y1="58824" x2="30592" y2="63235"/>
                        <a14:foregroundMark x1="45395" y1="37745" x2="45724" y2="59804"/>
                        <a14:foregroundMark x1="51316" y1="49510" x2="51974" y2="66176"/>
                        <a14:foregroundMark x1="55592" y1="29412" x2="55592" y2="57843"/>
                        <a14:foregroundMark x1="60197" y1="37745" x2="60197" y2="59314"/>
                        <a14:foregroundMark x1="65789" y1="61275" x2="65789" y2="65196"/>
                      </a14:backgroundRemoval>
                    </a14:imgEffect>
                  </a14:imgLayer>
                </a14:imgProps>
              </a:ext>
              <a:ext uri="{28A0092B-C50C-407E-A947-70E740481C1C}">
                <a14:useLocalDpi xmlns:a14="http://schemas.microsoft.com/office/drawing/2010/main" val="0"/>
              </a:ext>
            </a:extLst>
          </a:blip>
          <a:srcRect/>
          <a:stretch>
            <a:fillRect/>
          </a:stretch>
        </p:blipFill>
        <p:spPr bwMode="auto">
          <a:xfrm>
            <a:off x="5764822" y="1480235"/>
            <a:ext cx="1925859" cy="129235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43044AD4-6846-01F6-EBF4-2724AFDC8F9E}"/>
              </a:ext>
            </a:extLst>
          </p:cNvPr>
          <p:cNvSpPr txBox="1"/>
          <p:nvPr/>
        </p:nvSpPr>
        <p:spPr>
          <a:xfrm>
            <a:off x="7936173" y="2601975"/>
            <a:ext cx="1902987" cy="954107"/>
          </a:xfrm>
          <a:prstGeom prst="rect">
            <a:avLst/>
          </a:prstGeom>
          <a:noFill/>
        </p:spPr>
        <p:txBody>
          <a:bodyPr wrap="square" rtlCol="0">
            <a:spAutoFit/>
          </a:bodyPr>
          <a:lstStyle/>
          <a:p>
            <a:r>
              <a:rPr lang="fr-FR" sz="1400" b="1" dirty="0"/>
              <a:t>Excellentes</a:t>
            </a:r>
            <a:r>
              <a:rPr lang="fr-FR" sz="1400" dirty="0"/>
              <a:t> performances de </a:t>
            </a:r>
            <a:r>
              <a:rPr lang="fr-FR" sz="1400" b="1" dirty="0"/>
              <a:t>rendu</a:t>
            </a:r>
            <a:r>
              <a:rPr lang="fr-FR" sz="1400" dirty="0"/>
              <a:t> sur tous les navigateurs modernes</a:t>
            </a:r>
          </a:p>
        </p:txBody>
      </p:sp>
      <p:sp>
        <p:nvSpPr>
          <p:cNvPr id="17" name="ZoneTexte 16">
            <a:extLst>
              <a:ext uri="{FF2B5EF4-FFF2-40B4-BE49-F238E27FC236}">
                <a16:creationId xmlns:a16="http://schemas.microsoft.com/office/drawing/2014/main" id="{6A0124EB-4D30-D1B7-4065-78F275E97A0F}"/>
              </a:ext>
            </a:extLst>
          </p:cNvPr>
          <p:cNvSpPr txBox="1"/>
          <p:nvPr/>
        </p:nvSpPr>
        <p:spPr>
          <a:xfrm>
            <a:off x="10165647" y="2656723"/>
            <a:ext cx="1936998" cy="1077218"/>
          </a:xfrm>
          <a:prstGeom prst="rect">
            <a:avLst/>
          </a:prstGeom>
          <a:noFill/>
        </p:spPr>
        <p:txBody>
          <a:bodyPr wrap="square" rtlCol="0">
            <a:spAutoFit/>
          </a:bodyPr>
          <a:lstStyle/>
          <a:p>
            <a:r>
              <a:rPr lang="fr-FR" sz="1600" b="1" dirty="0"/>
              <a:t>Redessine</a:t>
            </a:r>
            <a:r>
              <a:rPr lang="fr-FR" sz="1600" dirty="0"/>
              <a:t> les graphiques sur le </a:t>
            </a:r>
            <a:r>
              <a:rPr lang="fr-FR" sz="1600" b="1" dirty="0"/>
              <a:t>redimensionnement</a:t>
            </a:r>
            <a:r>
              <a:rPr lang="fr-FR" sz="1600" dirty="0"/>
              <a:t> de la fenêtre.</a:t>
            </a:r>
          </a:p>
        </p:txBody>
      </p:sp>
      <p:pic>
        <p:nvPicPr>
          <p:cNvPr id="12306" name="Picture 18">
            <a:extLst>
              <a:ext uri="{FF2B5EF4-FFF2-40B4-BE49-F238E27FC236}">
                <a16:creationId xmlns:a16="http://schemas.microsoft.com/office/drawing/2014/main" id="{B14BB785-35C8-5742-5E43-F5F038B66D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2090" y="1753378"/>
            <a:ext cx="794710" cy="7947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 coins arrondis 33">
            <a:extLst>
              <a:ext uri="{FF2B5EF4-FFF2-40B4-BE49-F238E27FC236}">
                <a16:creationId xmlns:a16="http://schemas.microsoft.com/office/drawing/2014/main" id="{A5E0CA5E-87DD-FD2E-DE8A-395FDE4AE8A2}"/>
              </a:ext>
            </a:extLst>
          </p:cNvPr>
          <p:cNvSpPr/>
          <p:nvPr/>
        </p:nvSpPr>
        <p:spPr>
          <a:xfrm>
            <a:off x="5600430" y="4647323"/>
            <a:ext cx="2071014" cy="209112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B9D5696F-1F6C-BAB9-120D-22ACE20FDB9C}"/>
              </a:ext>
            </a:extLst>
          </p:cNvPr>
          <p:cNvSpPr/>
          <p:nvPr/>
        </p:nvSpPr>
        <p:spPr>
          <a:xfrm>
            <a:off x="7898818" y="4643016"/>
            <a:ext cx="2108369" cy="209112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2D07760-AE67-74D1-120C-20317E5DBCB3}"/>
              </a:ext>
            </a:extLst>
          </p:cNvPr>
          <p:cNvSpPr txBox="1"/>
          <p:nvPr/>
        </p:nvSpPr>
        <p:spPr>
          <a:xfrm>
            <a:off x="5704421" y="5830059"/>
            <a:ext cx="1915457" cy="646331"/>
          </a:xfrm>
          <a:prstGeom prst="rect">
            <a:avLst/>
          </a:prstGeom>
          <a:noFill/>
        </p:spPr>
        <p:txBody>
          <a:bodyPr wrap="square" rtlCol="0">
            <a:spAutoFit/>
          </a:bodyPr>
          <a:lstStyle/>
          <a:p>
            <a:r>
              <a:rPr lang="fr-FR" b="1" dirty="0"/>
              <a:t>Prix</a:t>
            </a:r>
            <a:r>
              <a:rPr lang="fr-FR" dirty="0"/>
              <a:t> </a:t>
            </a:r>
            <a:r>
              <a:rPr lang="fr-FR" b="1" dirty="0"/>
              <a:t>(annuelle) </a:t>
            </a:r>
            <a:r>
              <a:rPr lang="fr-FR" dirty="0"/>
              <a:t>: 99$ à $3499</a:t>
            </a:r>
          </a:p>
        </p:txBody>
      </p:sp>
      <p:pic>
        <p:nvPicPr>
          <p:cNvPr id="12308" name="Picture 20">
            <a:extLst>
              <a:ext uri="{FF2B5EF4-FFF2-40B4-BE49-F238E27FC236}">
                <a16:creationId xmlns:a16="http://schemas.microsoft.com/office/drawing/2014/main" id="{2AB3F7CB-10C9-F670-419B-8EC73EAEC420}"/>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863" b="90708" l="5349" r="92907">
                        <a14:foregroundMark x1="21163" y1="37832" x2="43488" y2="38053"/>
                        <a14:foregroundMark x1="27326" y1="21903" x2="57209" y2="22345"/>
                        <a14:foregroundMark x1="22093" y1="52323" x2="38140" y2="52544"/>
                        <a14:foregroundMark x1="24186" y1="70907" x2="31628" y2="71128"/>
                        <a14:foregroundMark x1="7209" y1="68916" x2="7209" y2="43252"/>
                        <a14:foregroundMark x1="5465" y1="25332" x2="5465" y2="8960"/>
                        <a14:foregroundMark x1="6395" y1="18695" x2="7209" y2="52987"/>
                        <a14:foregroundMark x1="6163" y1="19912" x2="6279" y2="10509"/>
                        <a14:foregroundMark x1="6279" y1="10509" x2="14419" y2="7190"/>
                        <a14:foregroundMark x1="14419" y1="7190" x2="23372" y2="7190"/>
                        <a14:foregroundMark x1="23372" y1="7190" x2="42907" y2="5973"/>
                        <a14:foregroundMark x1="42907" y1="5973" x2="55116" y2="6748"/>
                        <a14:foregroundMark x1="56628" y1="6195" x2="76628" y2="6527"/>
                        <a14:foregroundMark x1="76628" y1="6527" x2="81860" y2="6195"/>
                        <a14:foregroundMark x1="81860" y1="10177" x2="81860" y2="20686"/>
                        <a14:foregroundMark x1="81860" y1="21903" x2="81860" y2="29204"/>
                        <a14:foregroundMark x1="82674" y1="31416" x2="82674" y2="33407"/>
                        <a14:foregroundMark x1="82674" y1="33960" x2="82674" y2="35841"/>
                        <a14:foregroundMark x1="6744" y1="68695" x2="6744" y2="77102"/>
                        <a14:foregroundMark x1="6744" y1="77102" x2="12674" y2="83296"/>
                        <a14:foregroundMark x1="12674" y1="83296" x2="29884" y2="85066"/>
                        <a14:foregroundMark x1="33488" y1="84403" x2="34767" y2="84624"/>
                        <a14:foregroundMark x1="23953" y1="68473" x2="32791" y2="68916"/>
                        <a14:foregroundMark x1="32791" y1="68916" x2="35233" y2="68695"/>
                        <a14:foregroundMark x1="23140" y1="67257" x2="34070" y2="67478"/>
                        <a14:foregroundMark x1="34070" y1="67478" x2="40698" y2="67257"/>
                        <a14:foregroundMark x1="24419" y1="68252" x2="21395" y2="68473"/>
                        <a14:foregroundMark x1="22093" y1="66925" x2="19884" y2="66925"/>
                        <a14:foregroundMark x1="35000" y1="53208" x2="40930" y2="52987"/>
                        <a14:foregroundMark x1="24419" y1="51549" x2="24419" y2="51549"/>
                        <a14:foregroundMark x1="21628" y1="52323" x2="19884" y2="51770"/>
                        <a14:foregroundMark x1="58488" y1="46681" x2="55116" y2="54978"/>
                        <a14:foregroundMark x1="55116" y1="54978" x2="56512" y2="63717"/>
                        <a14:foregroundMark x1="56512" y1="63717" x2="60233" y2="67699"/>
                        <a14:foregroundMark x1="55116" y1="66482" x2="63953" y2="71239"/>
                        <a14:foregroundMark x1="63953" y1="71239" x2="79767" y2="70133"/>
                        <a14:foregroundMark x1="63140" y1="44248" x2="73023" y2="44690"/>
                        <a14:foregroundMark x1="73023" y1="44690" x2="80349" y2="49115"/>
                        <a14:foregroundMark x1="80349" y1="49115" x2="81047" y2="50553"/>
                        <a14:foregroundMark x1="81628" y1="50111" x2="82907" y2="61062"/>
                        <a14:foregroundMark x1="72907" y1="76770" x2="75930" y2="83628"/>
                        <a14:foregroundMark x1="75698" y1="82633" x2="79302" y2="88274"/>
                        <a14:foregroundMark x1="81860" y1="90708" x2="84651" y2="80973"/>
                        <a14:foregroundMark x1="84186" y1="82190" x2="92907" y2="83186"/>
                      </a14:backgroundRemoval>
                    </a14:imgEffect>
                  </a14:imgLayer>
                </a14:imgProps>
              </a:ext>
              <a:ext uri="{28A0092B-C50C-407E-A947-70E740481C1C}">
                <a14:useLocalDpi xmlns:a14="http://schemas.microsoft.com/office/drawing/2010/main" val="0"/>
              </a:ext>
            </a:extLst>
          </a:blip>
          <a:srcRect/>
          <a:stretch>
            <a:fillRect/>
          </a:stretch>
        </p:blipFill>
        <p:spPr bwMode="auto">
          <a:xfrm>
            <a:off x="6278609" y="4905263"/>
            <a:ext cx="767079" cy="8063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D641F74-9A94-7585-7F5F-6676625EF2E2}"/>
              </a:ext>
            </a:extLst>
          </p:cNvPr>
          <p:cNvSpPr/>
          <p:nvPr/>
        </p:nvSpPr>
        <p:spPr>
          <a:xfrm>
            <a:off x="5974813" y="3244334"/>
            <a:ext cx="242374" cy="369332"/>
          </a:xfrm>
          <a:prstGeom prst="rect">
            <a:avLst/>
          </a:prstGeom>
        </p:spPr>
        <p:txBody>
          <a:bodyPr wrap="none">
            <a:spAutoFit/>
          </a:bodyPr>
          <a:lstStyle/>
          <a:p>
            <a:r>
              <a:rPr lang="fr-FR" dirty="0"/>
              <a:t> </a:t>
            </a:r>
          </a:p>
        </p:txBody>
      </p:sp>
      <p:sp>
        <p:nvSpPr>
          <p:cNvPr id="26" name="Rectangle 25">
            <a:extLst>
              <a:ext uri="{FF2B5EF4-FFF2-40B4-BE49-F238E27FC236}">
                <a16:creationId xmlns:a16="http://schemas.microsoft.com/office/drawing/2014/main" id="{B4124281-75CD-0BE2-479E-3A6F51ED74C1}"/>
              </a:ext>
            </a:extLst>
          </p:cNvPr>
          <p:cNvSpPr/>
          <p:nvPr/>
        </p:nvSpPr>
        <p:spPr>
          <a:xfrm>
            <a:off x="5956695" y="3244333"/>
            <a:ext cx="1532676" cy="369332"/>
          </a:xfrm>
          <a:prstGeom prst="rect">
            <a:avLst/>
          </a:prstGeom>
        </p:spPr>
        <p:txBody>
          <a:bodyPr wrap="square">
            <a:spAutoFit/>
          </a:bodyPr>
          <a:lstStyle/>
          <a:p>
            <a:r>
              <a:rPr lang="fr-FR" dirty="0"/>
              <a:t> </a:t>
            </a:r>
          </a:p>
        </p:txBody>
      </p:sp>
      <p:sp>
        <p:nvSpPr>
          <p:cNvPr id="27" name="Rectangle 26">
            <a:extLst>
              <a:ext uri="{FF2B5EF4-FFF2-40B4-BE49-F238E27FC236}">
                <a16:creationId xmlns:a16="http://schemas.microsoft.com/office/drawing/2014/main" id="{7C4189B1-8888-8C08-AA40-B483040ACAD1}"/>
              </a:ext>
            </a:extLst>
          </p:cNvPr>
          <p:cNvSpPr/>
          <p:nvPr/>
        </p:nvSpPr>
        <p:spPr>
          <a:xfrm>
            <a:off x="8091730" y="5298299"/>
            <a:ext cx="1915457" cy="246221"/>
          </a:xfrm>
          <a:prstGeom prst="rect">
            <a:avLst/>
          </a:prstGeom>
        </p:spPr>
        <p:txBody>
          <a:bodyPr wrap="square">
            <a:spAutoFit/>
          </a:bodyPr>
          <a:lstStyle/>
          <a:p>
            <a:r>
              <a:rPr lang="fr-FR" sz="1000" b="1" dirty="0">
                <a:solidFill>
                  <a:srgbClr val="000000"/>
                </a:solidFill>
                <a:latin typeface="Arial" panose="020B0604020202020204" pitchFamily="34" charset="0"/>
              </a:rPr>
              <a:t>50 Types de graphiques</a:t>
            </a:r>
            <a:endParaRPr lang="fr-FR" sz="2400" dirty="0"/>
          </a:p>
        </p:txBody>
      </p:sp>
      <p:sp>
        <p:nvSpPr>
          <p:cNvPr id="28" name="ZoneTexte 27">
            <a:extLst>
              <a:ext uri="{FF2B5EF4-FFF2-40B4-BE49-F238E27FC236}">
                <a16:creationId xmlns:a16="http://schemas.microsoft.com/office/drawing/2014/main" id="{DE8BC689-6A20-082D-43F4-69DF402EFD7F}"/>
              </a:ext>
            </a:extLst>
          </p:cNvPr>
          <p:cNvSpPr txBox="1"/>
          <p:nvPr/>
        </p:nvSpPr>
        <p:spPr>
          <a:xfrm>
            <a:off x="8229703" y="4286506"/>
            <a:ext cx="184731" cy="369332"/>
          </a:xfrm>
          <a:prstGeom prst="rect">
            <a:avLst/>
          </a:prstGeom>
          <a:noFill/>
        </p:spPr>
        <p:txBody>
          <a:bodyPr wrap="none" rtlCol="0">
            <a:spAutoFit/>
          </a:bodyPr>
          <a:lstStyle/>
          <a:p>
            <a:endParaRPr lang="fr-FR" dirty="0"/>
          </a:p>
        </p:txBody>
      </p:sp>
      <p:sp>
        <p:nvSpPr>
          <p:cNvPr id="30" name="ZoneTexte 29">
            <a:extLst>
              <a:ext uri="{FF2B5EF4-FFF2-40B4-BE49-F238E27FC236}">
                <a16:creationId xmlns:a16="http://schemas.microsoft.com/office/drawing/2014/main" id="{A0CE768B-E3FB-AF27-40FB-237116D4349C}"/>
              </a:ext>
            </a:extLst>
          </p:cNvPr>
          <p:cNvSpPr txBox="1"/>
          <p:nvPr/>
        </p:nvSpPr>
        <p:spPr>
          <a:xfrm>
            <a:off x="7973064" y="5737726"/>
            <a:ext cx="2034123" cy="738664"/>
          </a:xfrm>
          <a:prstGeom prst="rect">
            <a:avLst/>
          </a:prstGeom>
          <a:noFill/>
        </p:spPr>
        <p:txBody>
          <a:bodyPr wrap="square" rtlCol="0">
            <a:spAutoFit/>
          </a:bodyPr>
          <a:lstStyle/>
          <a:p>
            <a:r>
              <a:rPr lang="fr-FR" sz="1400" dirty="0" err="1"/>
              <a:t>Maps</a:t>
            </a:r>
            <a:r>
              <a:rPr lang="fr-FR" sz="1400" dirty="0"/>
              <a:t> (</a:t>
            </a:r>
            <a:r>
              <a:rPr lang="fr-FR" sz="1400" dirty="0" err="1"/>
              <a:t>Heat</a:t>
            </a:r>
            <a:r>
              <a:rPr lang="fr-FR" sz="1400" dirty="0"/>
              <a:t>, </a:t>
            </a:r>
            <a:r>
              <a:rPr lang="fr-FR" sz="1400" dirty="0" err="1"/>
              <a:t>Tree</a:t>
            </a:r>
            <a:r>
              <a:rPr lang="fr-FR" sz="1400" dirty="0"/>
              <a:t>, etc.), </a:t>
            </a:r>
          </a:p>
          <a:p>
            <a:r>
              <a:rPr lang="fr-FR" sz="1400" dirty="0"/>
              <a:t>Jauges, tableau de bord </a:t>
            </a:r>
          </a:p>
          <a:p>
            <a:r>
              <a:rPr lang="fr-FR" sz="1400" dirty="0"/>
              <a:t>etc…</a:t>
            </a:r>
          </a:p>
        </p:txBody>
      </p:sp>
      <p:pic>
        <p:nvPicPr>
          <p:cNvPr id="12310" name="Picture 22">
            <a:extLst>
              <a:ext uri="{FF2B5EF4-FFF2-40B4-BE49-F238E27FC236}">
                <a16:creationId xmlns:a16="http://schemas.microsoft.com/office/drawing/2014/main" id="{9E9E4D39-CB17-F73A-FCCF-238A2FB3225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0748" y="3861985"/>
            <a:ext cx="1753556" cy="575526"/>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a:extLst>
              <a:ext uri="{FF2B5EF4-FFF2-40B4-BE49-F238E27FC236}">
                <a16:creationId xmlns:a16="http://schemas.microsoft.com/office/drawing/2014/main" id="{94ACBFD8-879A-2B61-0F21-49D662DB325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1481" l="9211" r="89803">
                        <a14:foregroundMark x1="16776" y1="88519" x2="16776" y2="88519"/>
                        <a14:foregroundMark x1="26316" y1="85556" x2="26316" y2="85556"/>
                        <a14:foregroundMark x1="33224" y1="90370" x2="33224" y2="90370"/>
                        <a14:foregroundMark x1="39145" y1="90741" x2="39145" y2="90741"/>
                        <a14:foregroundMark x1="44737" y1="87037" x2="44737" y2="87037"/>
                        <a14:foregroundMark x1="54276" y1="85926" x2="54276" y2="85926"/>
                        <a14:foregroundMark x1="63816" y1="89630" x2="63816" y2="89630"/>
                        <a14:foregroundMark x1="66118" y1="88148" x2="66118" y2="88148"/>
                        <a14:foregroundMark x1="74013" y1="91481" x2="74013" y2="91481"/>
                        <a14:foregroundMark x1="77303" y1="90000" x2="77303" y2="90000"/>
                        <a14:foregroundMark x1="83224" y1="87778" x2="83224" y2="87778"/>
                        <a14:backgroundMark x1="61842" y1="90741" x2="61842" y2="90741"/>
                        <a14:backgroundMark x1="78618" y1="90741" x2="78618" y2="90741"/>
                      </a14:backgroundRemoval>
                    </a14:imgEffect>
                  </a14:imgLayer>
                </a14:imgProps>
              </a:ext>
              <a:ext uri="{28A0092B-C50C-407E-A947-70E740481C1C}">
                <a14:useLocalDpi xmlns:a14="http://schemas.microsoft.com/office/drawing/2010/main" val="0"/>
              </a:ext>
            </a:extLst>
          </a:blip>
          <a:srcRect/>
          <a:stretch>
            <a:fillRect/>
          </a:stretch>
        </p:blipFill>
        <p:spPr bwMode="auto">
          <a:xfrm>
            <a:off x="8311296" y="1604728"/>
            <a:ext cx="1102046" cy="978791"/>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A7E0720F-931B-E8B5-0EBC-69803A8C8DAC}"/>
              </a:ext>
            </a:extLst>
          </p:cNvPr>
          <p:cNvSpPr txBox="1"/>
          <p:nvPr/>
        </p:nvSpPr>
        <p:spPr>
          <a:xfrm>
            <a:off x="10573315" y="2409588"/>
            <a:ext cx="1121662" cy="276999"/>
          </a:xfrm>
          <a:prstGeom prst="rect">
            <a:avLst/>
          </a:prstGeom>
          <a:noFill/>
        </p:spPr>
        <p:txBody>
          <a:bodyPr wrap="square" rtlCol="0">
            <a:spAutoFit/>
          </a:bodyPr>
          <a:lstStyle/>
          <a:p>
            <a:r>
              <a:rPr lang="fr-FR" sz="1200" b="1" dirty="0"/>
              <a:t>Responsive </a:t>
            </a:r>
          </a:p>
        </p:txBody>
      </p:sp>
      <p:sp>
        <p:nvSpPr>
          <p:cNvPr id="29" name="Signalisation droite 28">
            <a:extLst>
              <a:ext uri="{FF2B5EF4-FFF2-40B4-BE49-F238E27FC236}">
                <a16:creationId xmlns:a16="http://schemas.microsoft.com/office/drawing/2014/main" id="{86AE1E81-E7BA-3D50-2A55-2A97A85AAB7A}"/>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Chevron 32">
            <a:extLst>
              <a:ext uri="{FF2B5EF4-FFF2-40B4-BE49-F238E27FC236}">
                <a16:creationId xmlns:a16="http://schemas.microsoft.com/office/drawing/2014/main" id="{05C8638D-8DFD-F02F-3380-6A235E59D27D}"/>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9" name="Chevron 38">
            <a:extLst>
              <a:ext uri="{FF2B5EF4-FFF2-40B4-BE49-F238E27FC236}">
                <a16:creationId xmlns:a16="http://schemas.microsoft.com/office/drawing/2014/main" id="{6786D4E6-B62A-0B6B-BB11-0E467D78E9E9}"/>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0" name="Chevron 39">
            <a:extLst>
              <a:ext uri="{FF2B5EF4-FFF2-40B4-BE49-F238E27FC236}">
                <a16:creationId xmlns:a16="http://schemas.microsoft.com/office/drawing/2014/main" id="{780E61D4-B213-C0FF-1F1B-8865BB56CCD5}"/>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1" name="Chevron 40">
            <a:extLst>
              <a:ext uri="{FF2B5EF4-FFF2-40B4-BE49-F238E27FC236}">
                <a16:creationId xmlns:a16="http://schemas.microsoft.com/office/drawing/2014/main" id="{19E29EBE-1429-825F-0795-D2661A6CD915}"/>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2" name="Chevron 41">
            <a:extLst>
              <a:ext uri="{FF2B5EF4-FFF2-40B4-BE49-F238E27FC236}">
                <a16:creationId xmlns:a16="http://schemas.microsoft.com/office/drawing/2014/main" id="{F81C044A-4340-8455-5157-13C27B80D295}"/>
              </a:ext>
            </a:extLst>
          </p:cNvPr>
          <p:cNvSpPr/>
          <p:nvPr/>
        </p:nvSpPr>
        <p:spPr>
          <a:xfrm rot="5400000">
            <a:off x="-1109970" y="4663712"/>
            <a:ext cx="269212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9879B9A4-4792-5853-25DC-A8CCE2CBEA8C}"/>
              </a:ext>
            </a:extLst>
          </p:cNvPr>
          <p:cNvSpPr>
            <a:spLocks noGrp="1"/>
          </p:cNvSpPr>
          <p:nvPr>
            <p:ph type="sldNum" sz="quarter" idx="12"/>
          </p:nvPr>
        </p:nvSpPr>
        <p:spPr/>
        <p:txBody>
          <a:bodyPr/>
          <a:lstStyle/>
          <a:p>
            <a:fld id="{3DD4FD46-2E2B-094C-A100-2B141A0F8EB7}" type="slidenum">
              <a:rPr lang="fr-FR" smtClean="0"/>
              <a:t>25</a:t>
            </a:fld>
            <a:endParaRPr lang="fr-FR" dirty="0"/>
          </a:p>
        </p:txBody>
      </p:sp>
      <p:pic>
        <p:nvPicPr>
          <p:cNvPr id="36" name="Picture 12">
            <a:extLst>
              <a:ext uri="{FF2B5EF4-FFF2-40B4-BE49-F238E27FC236}">
                <a16:creationId xmlns:a16="http://schemas.microsoft.com/office/drawing/2014/main" id="{035BD328-E65D-81C2-6FA7-F36EBE8C41F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4868" y1="26961" x2="35197" y2="39706"/>
                        <a14:foregroundMark x1="30592" y1="58824" x2="30592" y2="63235"/>
                        <a14:foregroundMark x1="45395" y1="37745" x2="45724" y2="59804"/>
                        <a14:foregroundMark x1="51316" y1="49510" x2="51974" y2="66176"/>
                        <a14:foregroundMark x1="55592" y1="29412" x2="55592" y2="57843"/>
                        <a14:foregroundMark x1="60197" y1="37745" x2="60197" y2="59314"/>
                        <a14:foregroundMark x1="65789" y1="61275" x2="65789" y2="65196"/>
                      </a14:backgroundRemoval>
                    </a14:imgEffect>
                  </a14:imgLayer>
                </a14:imgProps>
              </a:ext>
              <a:ext uri="{28A0092B-C50C-407E-A947-70E740481C1C}">
                <a14:useLocalDpi xmlns:a14="http://schemas.microsoft.com/office/drawing/2010/main" val="0"/>
              </a:ext>
            </a:extLst>
          </a:blip>
          <a:srcRect/>
          <a:stretch>
            <a:fillRect/>
          </a:stretch>
        </p:blipFill>
        <p:spPr bwMode="auto">
          <a:xfrm>
            <a:off x="8170548" y="4569741"/>
            <a:ext cx="1434235" cy="962447"/>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6C131C64-1BD3-484A-C9D0-3538806BAE02}"/>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2397000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Prototype</a:t>
            </a:r>
            <a:r>
              <a:rPr lang="fr-FR" sz="2400" b="1" dirty="0"/>
              <a:t> : La page graphique</a:t>
            </a:r>
            <a:endParaRPr lang="fr-FR" sz="2400" b="1" u="sng" dirty="0"/>
          </a:p>
        </p:txBody>
      </p:sp>
      <p:pic>
        <p:nvPicPr>
          <p:cNvPr id="5" name="Image 4">
            <a:extLst>
              <a:ext uri="{FF2B5EF4-FFF2-40B4-BE49-F238E27FC236}">
                <a16:creationId xmlns:a16="http://schemas.microsoft.com/office/drawing/2014/main" id="{DFF0CBE2-73E6-FE66-7ED7-30B20653FC89}"/>
              </a:ext>
            </a:extLst>
          </p:cNvPr>
          <p:cNvPicPr>
            <a:picLocks noChangeAspect="1"/>
          </p:cNvPicPr>
          <p:nvPr/>
        </p:nvPicPr>
        <p:blipFill>
          <a:blip r:embed="rId2"/>
          <a:stretch>
            <a:fillRect/>
          </a:stretch>
        </p:blipFill>
        <p:spPr>
          <a:xfrm>
            <a:off x="3482485" y="878277"/>
            <a:ext cx="8483185" cy="5454983"/>
          </a:xfrm>
          <a:prstGeom prst="rect">
            <a:avLst/>
          </a:prstGeom>
        </p:spPr>
      </p:pic>
      <p:sp>
        <p:nvSpPr>
          <p:cNvPr id="8" name="Signalisation droite 7">
            <a:extLst>
              <a:ext uri="{FF2B5EF4-FFF2-40B4-BE49-F238E27FC236}">
                <a16:creationId xmlns:a16="http://schemas.microsoft.com/office/drawing/2014/main" id="{810DCBFD-18F0-1CBE-B4E8-363597D08FCB}"/>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B8DF3E14-3781-DF04-BCEE-7D40CA13BDE3}"/>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Chevron 14">
            <a:extLst>
              <a:ext uri="{FF2B5EF4-FFF2-40B4-BE49-F238E27FC236}">
                <a16:creationId xmlns:a16="http://schemas.microsoft.com/office/drawing/2014/main" id="{388D79D7-1104-6E8A-2728-AAF1867B2907}"/>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Chevron 15">
            <a:extLst>
              <a:ext uri="{FF2B5EF4-FFF2-40B4-BE49-F238E27FC236}">
                <a16:creationId xmlns:a16="http://schemas.microsoft.com/office/drawing/2014/main" id="{BF1D22E1-4FFF-13FB-FDB2-7AEEB9523C24}"/>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Chevron 16">
            <a:extLst>
              <a:ext uri="{FF2B5EF4-FFF2-40B4-BE49-F238E27FC236}">
                <a16:creationId xmlns:a16="http://schemas.microsoft.com/office/drawing/2014/main" id="{ADEF04FC-1096-B6F0-BEC8-AAFD9E26771E}"/>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CE3F1975-6873-CB52-2190-8460EB432570}"/>
              </a:ext>
            </a:extLst>
          </p:cNvPr>
          <p:cNvSpPr/>
          <p:nvPr/>
        </p:nvSpPr>
        <p:spPr>
          <a:xfrm rot="5400000">
            <a:off x="-1217036" y="4770777"/>
            <a:ext cx="290625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u numéro de diapositive 1">
            <a:extLst>
              <a:ext uri="{FF2B5EF4-FFF2-40B4-BE49-F238E27FC236}">
                <a16:creationId xmlns:a16="http://schemas.microsoft.com/office/drawing/2014/main" id="{64046ECE-113D-B074-C89D-E85FC36B1837}"/>
              </a:ext>
            </a:extLst>
          </p:cNvPr>
          <p:cNvSpPr>
            <a:spLocks noGrp="1"/>
          </p:cNvSpPr>
          <p:nvPr>
            <p:ph type="sldNum" sz="quarter" idx="12"/>
          </p:nvPr>
        </p:nvSpPr>
        <p:spPr/>
        <p:txBody>
          <a:bodyPr/>
          <a:lstStyle/>
          <a:p>
            <a:fld id="{3DD4FD46-2E2B-094C-A100-2B141A0F8EB7}" type="slidenum">
              <a:rPr lang="fr-FR" smtClean="0"/>
              <a:t>26</a:t>
            </a:fld>
            <a:endParaRPr lang="fr-FR" dirty="0"/>
          </a:p>
        </p:txBody>
      </p:sp>
      <p:sp>
        <p:nvSpPr>
          <p:cNvPr id="12" name="ZoneTexte 11">
            <a:extLst>
              <a:ext uri="{FF2B5EF4-FFF2-40B4-BE49-F238E27FC236}">
                <a16:creationId xmlns:a16="http://schemas.microsoft.com/office/drawing/2014/main" id="{B01CA305-1D6B-EB28-0EA3-964AA9EADB65}"/>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312922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Résultat final</a:t>
            </a:r>
            <a:r>
              <a:rPr lang="fr-FR" sz="2400" b="1" dirty="0"/>
              <a:t> : La page d’accueil</a:t>
            </a:r>
            <a:endParaRPr lang="fr-FR" sz="2400" b="1" u="sng" dirty="0"/>
          </a:p>
        </p:txBody>
      </p:sp>
      <p:pic>
        <p:nvPicPr>
          <p:cNvPr id="5" name="Image 4">
            <a:extLst>
              <a:ext uri="{FF2B5EF4-FFF2-40B4-BE49-F238E27FC236}">
                <a16:creationId xmlns:a16="http://schemas.microsoft.com/office/drawing/2014/main" id="{F32FE1A4-85B3-D537-0BC5-D6E6FCD6994F}"/>
              </a:ext>
            </a:extLst>
          </p:cNvPr>
          <p:cNvPicPr>
            <a:picLocks noChangeAspect="1"/>
          </p:cNvPicPr>
          <p:nvPr/>
        </p:nvPicPr>
        <p:blipFill>
          <a:blip r:embed="rId2"/>
          <a:stretch>
            <a:fillRect/>
          </a:stretch>
        </p:blipFill>
        <p:spPr>
          <a:xfrm>
            <a:off x="3280206" y="1724202"/>
            <a:ext cx="8851834" cy="3912100"/>
          </a:xfrm>
          <a:prstGeom prst="rect">
            <a:avLst/>
          </a:prstGeom>
        </p:spPr>
      </p:pic>
      <p:cxnSp>
        <p:nvCxnSpPr>
          <p:cNvPr id="14" name="Connecteur droit avec flèche 13">
            <a:extLst>
              <a:ext uri="{FF2B5EF4-FFF2-40B4-BE49-F238E27FC236}">
                <a16:creationId xmlns:a16="http://schemas.microsoft.com/office/drawing/2014/main" id="{33869C7E-F1A8-09F1-73AB-4AB2D7F19E53}"/>
              </a:ext>
            </a:extLst>
          </p:cNvPr>
          <p:cNvCxnSpPr>
            <a:cxnSpLocks/>
          </p:cNvCxnSpPr>
          <p:nvPr/>
        </p:nvCxnSpPr>
        <p:spPr>
          <a:xfrm>
            <a:off x="4838700" y="2882900"/>
            <a:ext cx="508000" cy="5461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BC6CC72-8835-4211-06B0-693909E1A97F}"/>
              </a:ext>
            </a:extLst>
          </p:cNvPr>
          <p:cNvCxnSpPr>
            <a:cxnSpLocks/>
          </p:cNvCxnSpPr>
          <p:nvPr/>
        </p:nvCxnSpPr>
        <p:spPr>
          <a:xfrm flipH="1">
            <a:off x="10655300" y="2882900"/>
            <a:ext cx="444500" cy="5778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Signalisation droite 7">
            <a:extLst>
              <a:ext uri="{FF2B5EF4-FFF2-40B4-BE49-F238E27FC236}">
                <a16:creationId xmlns:a16="http://schemas.microsoft.com/office/drawing/2014/main" id="{87E675F1-1734-A146-562C-85CD95CA249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773847C2-02BB-C3DC-7DF4-D6A8494691D2}"/>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06CD87A2-0ED4-4E6D-7CF8-EA5D2F5FD4D6}"/>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B61F754F-B6B1-6CD1-272C-CEDEAFCA4233}"/>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690341B8-18CC-FD11-1670-A9C855BA5F3D}"/>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0EFF02DF-B423-9234-8E13-83DE55CEAFAD}"/>
              </a:ext>
            </a:extLst>
          </p:cNvPr>
          <p:cNvSpPr/>
          <p:nvPr/>
        </p:nvSpPr>
        <p:spPr>
          <a:xfrm rot="5400000">
            <a:off x="-1266727" y="4820466"/>
            <a:ext cx="3005632"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ZoneTexte 1">
            <a:extLst>
              <a:ext uri="{FF2B5EF4-FFF2-40B4-BE49-F238E27FC236}">
                <a16:creationId xmlns:a16="http://schemas.microsoft.com/office/drawing/2014/main" id="{E4292A9E-9413-37BF-0941-B8C978EF2BA6}"/>
              </a:ext>
            </a:extLst>
          </p:cNvPr>
          <p:cNvSpPr txBox="1"/>
          <p:nvPr/>
        </p:nvSpPr>
        <p:spPr>
          <a:xfrm>
            <a:off x="3750538" y="2478801"/>
            <a:ext cx="1342162" cy="338554"/>
          </a:xfrm>
          <a:prstGeom prst="rect">
            <a:avLst/>
          </a:prstGeom>
          <a:noFill/>
        </p:spPr>
        <p:txBody>
          <a:bodyPr wrap="none" rtlCol="0">
            <a:spAutoFit/>
          </a:bodyPr>
          <a:lstStyle/>
          <a:p>
            <a:r>
              <a:rPr lang="fr-FR" sz="1600" u="sng" dirty="0"/>
              <a:t>Histogramme</a:t>
            </a:r>
          </a:p>
        </p:txBody>
      </p:sp>
      <p:sp>
        <p:nvSpPr>
          <p:cNvPr id="3" name="ZoneTexte 2">
            <a:extLst>
              <a:ext uri="{FF2B5EF4-FFF2-40B4-BE49-F238E27FC236}">
                <a16:creationId xmlns:a16="http://schemas.microsoft.com/office/drawing/2014/main" id="{246057D3-B3CE-4B65-6F47-D9C459FC2E99}"/>
              </a:ext>
            </a:extLst>
          </p:cNvPr>
          <p:cNvSpPr txBox="1"/>
          <p:nvPr/>
        </p:nvSpPr>
        <p:spPr>
          <a:xfrm>
            <a:off x="10877550" y="2478801"/>
            <a:ext cx="881973" cy="369332"/>
          </a:xfrm>
          <a:prstGeom prst="rect">
            <a:avLst/>
          </a:prstGeom>
          <a:noFill/>
        </p:spPr>
        <p:txBody>
          <a:bodyPr wrap="none" rtlCol="0">
            <a:spAutoFit/>
          </a:bodyPr>
          <a:lstStyle/>
          <a:p>
            <a:r>
              <a:rPr lang="fr-FR" u="sng" dirty="0"/>
              <a:t>Courbe</a:t>
            </a:r>
          </a:p>
        </p:txBody>
      </p:sp>
      <p:sp>
        <p:nvSpPr>
          <p:cNvPr id="4" name="Espace réservé du numéro de diapositive 3">
            <a:extLst>
              <a:ext uri="{FF2B5EF4-FFF2-40B4-BE49-F238E27FC236}">
                <a16:creationId xmlns:a16="http://schemas.microsoft.com/office/drawing/2014/main" id="{5CC293DA-9FA0-61E1-37D3-815F87BFBF9C}"/>
              </a:ext>
            </a:extLst>
          </p:cNvPr>
          <p:cNvSpPr>
            <a:spLocks noGrp="1"/>
          </p:cNvSpPr>
          <p:nvPr>
            <p:ph type="sldNum" sz="quarter" idx="12"/>
          </p:nvPr>
        </p:nvSpPr>
        <p:spPr/>
        <p:txBody>
          <a:bodyPr/>
          <a:lstStyle/>
          <a:p>
            <a:fld id="{3DD4FD46-2E2B-094C-A100-2B141A0F8EB7}" type="slidenum">
              <a:rPr lang="fr-FR" smtClean="0"/>
              <a:t>27</a:t>
            </a:fld>
            <a:endParaRPr lang="fr-FR" dirty="0"/>
          </a:p>
        </p:txBody>
      </p:sp>
      <p:sp>
        <p:nvSpPr>
          <p:cNvPr id="21" name="ZoneTexte 20">
            <a:extLst>
              <a:ext uri="{FF2B5EF4-FFF2-40B4-BE49-F238E27FC236}">
                <a16:creationId xmlns:a16="http://schemas.microsoft.com/office/drawing/2014/main" id="{B5545473-DFE3-5795-299D-06E919031300}"/>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34514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764688"/>
            <a:ext cx="8935844" cy="461665"/>
          </a:xfrm>
          <a:prstGeom prst="rect">
            <a:avLst/>
          </a:prstGeom>
        </p:spPr>
        <p:txBody>
          <a:bodyPr wrap="square">
            <a:spAutoFit/>
          </a:bodyPr>
          <a:lstStyle/>
          <a:p>
            <a:pPr algn="ctr"/>
            <a:r>
              <a:rPr lang="fr-FR" sz="2400" b="1" u="sng" dirty="0"/>
              <a:t>API</a:t>
            </a:r>
            <a:r>
              <a:rPr lang="fr-FR" sz="2400" b="1" dirty="0"/>
              <a:t> (A</a:t>
            </a:r>
            <a:r>
              <a:rPr lang="fr-FR" b="1" dirty="0"/>
              <a:t>pplication </a:t>
            </a:r>
            <a:r>
              <a:rPr lang="fr-FR" b="1" dirty="0" err="1"/>
              <a:t>Programming</a:t>
            </a:r>
            <a:r>
              <a:rPr lang="fr-FR" b="1" dirty="0"/>
              <a:t> Interface</a:t>
            </a:r>
            <a:r>
              <a:rPr lang="fr-FR" sz="2400" b="1" u="sng" dirty="0"/>
              <a:t>)</a:t>
            </a:r>
          </a:p>
        </p:txBody>
      </p:sp>
      <p:sp>
        <p:nvSpPr>
          <p:cNvPr id="8" name="Signalisation droite 7">
            <a:extLst>
              <a:ext uri="{FF2B5EF4-FFF2-40B4-BE49-F238E27FC236}">
                <a16:creationId xmlns:a16="http://schemas.microsoft.com/office/drawing/2014/main" id="{87E675F1-1734-A146-562C-85CD95CA249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Chevron 10">
            <a:extLst>
              <a:ext uri="{FF2B5EF4-FFF2-40B4-BE49-F238E27FC236}">
                <a16:creationId xmlns:a16="http://schemas.microsoft.com/office/drawing/2014/main" id="{773847C2-02BB-C3DC-7DF4-D6A8494691D2}"/>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06CD87A2-0ED4-4E6D-7CF8-EA5D2F5FD4D6}"/>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Chevron 17">
            <a:extLst>
              <a:ext uri="{FF2B5EF4-FFF2-40B4-BE49-F238E27FC236}">
                <a16:creationId xmlns:a16="http://schemas.microsoft.com/office/drawing/2014/main" id="{B61F754F-B6B1-6CD1-272C-CEDEAFCA4233}"/>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Chevron 18">
            <a:extLst>
              <a:ext uri="{FF2B5EF4-FFF2-40B4-BE49-F238E27FC236}">
                <a16:creationId xmlns:a16="http://schemas.microsoft.com/office/drawing/2014/main" id="{690341B8-18CC-FD11-1670-A9C855BA5F3D}"/>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Chevron 19">
            <a:extLst>
              <a:ext uri="{FF2B5EF4-FFF2-40B4-BE49-F238E27FC236}">
                <a16:creationId xmlns:a16="http://schemas.microsoft.com/office/drawing/2014/main" id="{0EFF02DF-B423-9234-8E13-83DE55CEAFAD}"/>
              </a:ext>
            </a:extLst>
          </p:cNvPr>
          <p:cNvSpPr/>
          <p:nvPr/>
        </p:nvSpPr>
        <p:spPr>
          <a:xfrm rot="5400000">
            <a:off x="-1314167" y="4867905"/>
            <a:ext cx="3100510"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26" name="Picture 2" descr="Définition de l'API REST : que sont les API REST (API RESTful) ?">
            <a:extLst>
              <a:ext uri="{FF2B5EF4-FFF2-40B4-BE49-F238E27FC236}">
                <a16:creationId xmlns:a16="http://schemas.microsoft.com/office/drawing/2014/main" id="{87AA4265-FFA7-98D3-70F0-CA5C1412345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66" t="34551" r="3314" b="28526"/>
          <a:stretch/>
        </p:blipFill>
        <p:spPr bwMode="auto">
          <a:xfrm>
            <a:off x="3452949" y="2298881"/>
            <a:ext cx="8569234" cy="25322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1A3BB2-B96C-759E-B860-BD553ABB8DC7}"/>
              </a:ext>
            </a:extLst>
          </p:cNvPr>
          <p:cNvSpPr/>
          <p:nvPr/>
        </p:nvSpPr>
        <p:spPr>
          <a:xfrm>
            <a:off x="7554261" y="4328760"/>
            <a:ext cx="1058091" cy="22206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API</a:t>
            </a:r>
          </a:p>
        </p:txBody>
      </p:sp>
      <p:sp>
        <p:nvSpPr>
          <p:cNvPr id="22" name="Rectangle 21">
            <a:extLst>
              <a:ext uri="{FF2B5EF4-FFF2-40B4-BE49-F238E27FC236}">
                <a16:creationId xmlns:a16="http://schemas.microsoft.com/office/drawing/2014/main" id="{4B47A34A-1A83-68C0-FDB5-1A5F818773C1}"/>
              </a:ext>
            </a:extLst>
          </p:cNvPr>
          <p:cNvSpPr/>
          <p:nvPr/>
        </p:nvSpPr>
        <p:spPr>
          <a:xfrm>
            <a:off x="5853142" y="2955227"/>
            <a:ext cx="1619795" cy="1713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3" name="Rectangle 22">
            <a:extLst>
              <a:ext uri="{FF2B5EF4-FFF2-40B4-BE49-F238E27FC236}">
                <a16:creationId xmlns:a16="http://schemas.microsoft.com/office/drawing/2014/main" id="{DD460728-4888-676A-9476-C53F537058C2}"/>
              </a:ext>
            </a:extLst>
          </p:cNvPr>
          <p:cNvSpPr/>
          <p:nvPr/>
        </p:nvSpPr>
        <p:spPr>
          <a:xfrm>
            <a:off x="5880249" y="2430375"/>
            <a:ext cx="1565580" cy="5248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Rectangle 23">
            <a:extLst>
              <a:ext uri="{FF2B5EF4-FFF2-40B4-BE49-F238E27FC236}">
                <a16:creationId xmlns:a16="http://schemas.microsoft.com/office/drawing/2014/main" id="{3C46FC89-BF54-36E0-7E17-0F612AF773CB}"/>
              </a:ext>
            </a:extLst>
          </p:cNvPr>
          <p:cNvSpPr/>
          <p:nvPr/>
        </p:nvSpPr>
        <p:spPr>
          <a:xfrm>
            <a:off x="4286582" y="3331029"/>
            <a:ext cx="1069190" cy="3255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GET</a:t>
            </a:r>
          </a:p>
        </p:txBody>
      </p:sp>
      <p:sp>
        <p:nvSpPr>
          <p:cNvPr id="7" name="Espace réservé du numéro de diapositive 6">
            <a:extLst>
              <a:ext uri="{FF2B5EF4-FFF2-40B4-BE49-F238E27FC236}">
                <a16:creationId xmlns:a16="http://schemas.microsoft.com/office/drawing/2014/main" id="{9B4708F8-3966-DEA7-D637-4BC2344A7371}"/>
              </a:ext>
            </a:extLst>
          </p:cNvPr>
          <p:cNvSpPr>
            <a:spLocks noGrp="1"/>
          </p:cNvSpPr>
          <p:nvPr>
            <p:ph type="sldNum" sz="quarter" idx="12"/>
          </p:nvPr>
        </p:nvSpPr>
        <p:spPr/>
        <p:txBody>
          <a:bodyPr/>
          <a:lstStyle/>
          <a:p>
            <a:fld id="{3DD4FD46-2E2B-094C-A100-2B141A0F8EB7}" type="slidenum">
              <a:rPr lang="fr-FR" smtClean="0"/>
              <a:t>28</a:t>
            </a:fld>
            <a:endParaRPr lang="fr-FR" dirty="0"/>
          </a:p>
        </p:txBody>
      </p:sp>
      <p:sp>
        <p:nvSpPr>
          <p:cNvPr id="15" name="ZoneTexte 14">
            <a:extLst>
              <a:ext uri="{FF2B5EF4-FFF2-40B4-BE49-F238E27FC236}">
                <a16:creationId xmlns:a16="http://schemas.microsoft.com/office/drawing/2014/main" id="{06CB6E2A-C742-5F64-CE0B-51D185F249C1}"/>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35633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Bilan des tâches</a:t>
            </a:r>
            <a:r>
              <a:rPr lang="fr-FR" sz="2400" b="1" dirty="0"/>
              <a:t>  </a:t>
            </a:r>
          </a:p>
        </p:txBody>
      </p:sp>
      <p:graphicFrame>
        <p:nvGraphicFramePr>
          <p:cNvPr id="3" name="Tableau 3">
            <a:extLst>
              <a:ext uri="{FF2B5EF4-FFF2-40B4-BE49-F238E27FC236}">
                <a16:creationId xmlns:a16="http://schemas.microsoft.com/office/drawing/2014/main" id="{4ADE92A7-AC98-BF14-3F2E-5C154F066FEE}"/>
              </a:ext>
            </a:extLst>
          </p:cNvPr>
          <p:cNvGraphicFramePr>
            <a:graphicFrameLocks noGrp="1"/>
          </p:cNvGraphicFramePr>
          <p:nvPr>
            <p:extLst>
              <p:ext uri="{D42A27DB-BD31-4B8C-83A1-F6EECF244321}">
                <p14:modId xmlns:p14="http://schemas.microsoft.com/office/powerpoint/2010/main" val="3939069494"/>
              </p:ext>
            </p:extLst>
          </p:nvPr>
        </p:nvGraphicFramePr>
        <p:xfrm>
          <a:off x="3870247" y="1838702"/>
          <a:ext cx="7695169" cy="4010828"/>
        </p:xfrm>
        <a:graphic>
          <a:graphicData uri="http://schemas.openxmlformats.org/drawingml/2006/table">
            <a:tbl>
              <a:tblPr firstRow="1" bandRow="1">
                <a:tableStyleId>{5C22544A-7EE6-4342-B048-85BDC9FD1C3A}</a:tableStyleId>
              </a:tblPr>
              <a:tblGrid>
                <a:gridCol w="5928366">
                  <a:extLst>
                    <a:ext uri="{9D8B030D-6E8A-4147-A177-3AD203B41FA5}">
                      <a16:colId xmlns:a16="http://schemas.microsoft.com/office/drawing/2014/main" val="2752062818"/>
                    </a:ext>
                  </a:extLst>
                </a:gridCol>
                <a:gridCol w="1766803">
                  <a:extLst>
                    <a:ext uri="{9D8B030D-6E8A-4147-A177-3AD203B41FA5}">
                      <a16:colId xmlns:a16="http://schemas.microsoft.com/office/drawing/2014/main" val="3596124625"/>
                    </a:ext>
                  </a:extLst>
                </a:gridCol>
              </a:tblGrid>
              <a:tr h="445057">
                <a:tc>
                  <a:txBody>
                    <a:bodyPr/>
                    <a:lstStyle/>
                    <a:p>
                      <a:r>
                        <a:rPr lang="fr-FR" dirty="0">
                          <a:solidFill>
                            <a:schemeClr val="tx1"/>
                          </a:solidFill>
                        </a:rPr>
                        <a:t>Tâches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dirty="0">
                          <a:solidFill>
                            <a:schemeClr val="tx1"/>
                          </a:solidFill>
                        </a:rPr>
                        <a:t>État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2653609"/>
                  </a:ext>
                </a:extLst>
              </a:tr>
              <a:tr h="588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Mise en place de la base de données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903837"/>
                  </a:ext>
                </a:extLst>
              </a:tr>
              <a:tr h="588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Afficher des données instantanées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6936753"/>
                  </a:ext>
                </a:extLst>
              </a:tr>
              <a:tr h="569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Afficher un historique de données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6254878"/>
                  </a:ext>
                </a:extLst>
              </a:tr>
              <a:tr h="588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Afficher des graphiques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3144950"/>
                  </a:ext>
                </a:extLst>
              </a:tr>
              <a:tr h="588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Télécharger sous format PDF un graphique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3671430"/>
                  </a:ext>
                </a:extLst>
              </a:tr>
              <a:tr h="445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Mettre les données dans un fichier format CSV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dirty="0">
                        <a:solidFill>
                          <a:schemeClr val="tx1"/>
                        </a:solidFill>
                      </a:endParaRPr>
                    </a:p>
                    <a:p>
                      <a:pPr algn="ctr"/>
                      <a:endParaRPr lang="fr-F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17870"/>
                  </a:ext>
                </a:extLst>
              </a:tr>
            </a:tbl>
          </a:graphicData>
        </a:graphic>
      </p:graphicFrame>
      <p:sp>
        <p:nvSpPr>
          <p:cNvPr id="2" name="Espace réservé du numéro de diapositive 1">
            <a:extLst>
              <a:ext uri="{FF2B5EF4-FFF2-40B4-BE49-F238E27FC236}">
                <a16:creationId xmlns:a16="http://schemas.microsoft.com/office/drawing/2014/main" id="{7CCB069B-A6B8-0A3B-FA8C-43E6358997C9}"/>
              </a:ext>
            </a:extLst>
          </p:cNvPr>
          <p:cNvSpPr>
            <a:spLocks noGrp="1"/>
          </p:cNvSpPr>
          <p:nvPr>
            <p:ph type="sldNum" sz="quarter" idx="12"/>
          </p:nvPr>
        </p:nvSpPr>
        <p:spPr/>
        <p:txBody>
          <a:bodyPr/>
          <a:lstStyle/>
          <a:p>
            <a:fld id="{3DD4FD46-2E2B-094C-A100-2B141A0F8EB7}" type="slidenum">
              <a:rPr lang="fr-FR" smtClean="0"/>
              <a:t>29</a:t>
            </a:fld>
            <a:endParaRPr lang="fr-FR" dirty="0"/>
          </a:p>
        </p:txBody>
      </p:sp>
      <p:sp>
        <p:nvSpPr>
          <p:cNvPr id="25" name="Signalisation droite 24">
            <a:extLst>
              <a:ext uri="{FF2B5EF4-FFF2-40B4-BE49-F238E27FC236}">
                <a16:creationId xmlns:a16="http://schemas.microsoft.com/office/drawing/2014/main" id="{8273A2E5-E811-9F3B-EA4F-1F9D037FEF6F}"/>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Chevron 25">
            <a:extLst>
              <a:ext uri="{FF2B5EF4-FFF2-40B4-BE49-F238E27FC236}">
                <a16:creationId xmlns:a16="http://schemas.microsoft.com/office/drawing/2014/main" id="{06F6B5A3-B978-543B-DBA1-3553853C5C40}"/>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Chevron 26">
            <a:extLst>
              <a:ext uri="{FF2B5EF4-FFF2-40B4-BE49-F238E27FC236}">
                <a16:creationId xmlns:a16="http://schemas.microsoft.com/office/drawing/2014/main" id="{D174FAA6-EA62-3BB9-F4CF-8744D63D7963}"/>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Chevron 27">
            <a:extLst>
              <a:ext uri="{FF2B5EF4-FFF2-40B4-BE49-F238E27FC236}">
                <a16:creationId xmlns:a16="http://schemas.microsoft.com/office/drawing/2014/main" id="{8C79A801-4354-0EC7-FD1E-6C4FBFA317AD}"/>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Chevron 28">
            <a:extLst>
              <a:ext uri="{FF2B5EF4-FFF2-40B4-BE49-F238E27FC236}">
                <a16:creationId xmlns:a16="http://schemas.microsoft.com/office/drawing/2014/main" id="{2983E9A4-665E-DCFE-B9FF-7E0465F63A1D}"/>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Chevron 30">
            <a:extLst>
              <a:ext uri="{FF2B5EF4-FFF2-40B4-BE49-F238E27FC236}">
                <a16:creationId xmlns:a16="http://schemas.microsoft.com/office/drawing/2014/main" id="{E78D2704-448A-6FA9-D3CA-2B9DBC9864C6}"/>
              </a:ext>
            </a:extLst>
          </p:cNvPr>
          <p:cNvSpPr/>
          <p:nvPr/>
        </p:nvSpPr>
        <p:spPr>
          <a:xfrm rot="5400000">
            <a:off x="-83986" y="6465314"/>
            <a:ext cx="640097"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052" name="Picture 4">
            <a:extLst>
              <a:ext uri="{FF2B5EF4-FFF2-40B4-BE49-F238E27FC236}">
                <a16:creationId xmlns:a16="http://schemas.microsoft.com/office/drawing/2014/main" id="{1AF63BB1-873E-FF50-F4F8-9E0F00D5F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556" y="2280585"/>
            <a:ext cx="681212" cy="661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85DD4AD9-7D35-C2F3-1C01-930E31BFD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283" y="2883919"/>
            <a:ext cx="681212" cy="6612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E423150F-27BD-6B9C-C6BF-FBAE0139A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283" y="3447044"/>
            <a:ext cx="681212" cy="6612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B9C63B65-093C-4DAC-F19C-4362A94FC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283" y="4048087"/>
            <a:ext cx="681212" cy="6612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310E1723-0CA1-7472-808C-90242E487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0419" y="4611212"/>
            <a:ext cx="681212" cy="6612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m documentaire - En cours">
            <a:extLst>
              <a:ext uri="{FF2B5EF4-FFF2-40B4-BE49-F238E27FC236}">
                <a16:creationId xmlns:a16="http://schemas.microsoft.com/office/drawing/2014/main" id="{9E71AA08-BC8D-05F0-0DA4-279434A39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2782" y="5320137"/>
            <a:ext cx="1290213" cy="4693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48D0BA-8EF3-190F-7BAD-00DF03728098}"/>
              </a:ext>
            </a:extLst>
          </p:cNvPr>
          <p:cNvSpPr/>
          <p:nvPr/>
        </p:nvSpPr>
        <p:spPr>
          <a:xfrm>
            <a:off x="3870247" y="4611212"/>
            <a:ext cx="5945085" cy="123831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B7946DCD-87A0-3E5E-84F3-6BA04464DBCD}"/>
              </a:ext>
            </a:extLst>
          </p:cNvPr>
          <p:cNvSpPr txBox="1"/>
          <p:nvPr/>
        </p:nvSpPr>
        <p:spPr>
          <a:xfrm>
            <a:off x="949264" y="6304190"/>
            <a:ext cx="1253869" cy="369332"/>
          </a:xfrm>
          <a:prstGeom prst="rect">
            <a:avLst/>
          </a:prstGeom>
          <a:noFill/>
        </p:spPr>
        <p:txBody>
          <a:bodyPr wrap="none" rtlCol="0">
            <a:spAutoFit/>
          </a:bodyPr>
          <a:lstStyle/>
          <a:p>
            <a:r>
              <a:rPr lang="fr-FR" u="sng" dirty="0"/>
              <a:t>Conclusion</a:t>
            </a:r>
          </a:p>
        </p:txBody>
      </p:sp>
      <p:sp>
        <p:nvSpPr>
          <p:cNvPr id="24" name="Chevron 23">
            <a:extLst>
              <a:ext uri="{FF2B5EF4-FFF2-40B4-BE49-F238E27FC236}">
                <a16:creationId xmlns:a16="http://schemas.microsoft.com/office/drawing/2014/main" id="{3A458F1D-474D-39B8-D4CE-CEB453D6925D}"/>
              </a:ext>
            </a:extLst>
          </p:cNvPr>
          <p:cNvSpPr/>
          <p:nvPr/>
        </p:nvSpPr>
        <p:spPr>
          <a:xfrm rot="5400000">
            <a:off x="-1314167" y="4867905"/>
            <a:ext cx="3100510"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225882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1000" fill="hold"/>
                                        <p:tgtEl>
                                          <p:spTgt spid="2052"/>
                                        </p:tgtEl>
                                        <p:attrNameLst>
                                          <p:attrName>ppt_w</p:attrName>
                                        </p:attrNameLst>
                                      </p:cBhvr>
                                      <p:tavLst>
                                        <p:tav tm="0">
                                          <p:val>
                                            <p:fltVal val="0"/>
                                          </p:val>
                                        </p:tav>
                                        <p:tav tm="100000">
                                          <p:val>
                                            <p:strVal val="#ppt_w"/>
                                          </p:val>
                                        </p:tav>
                                      </p:tavLst>
                                    </p:anim>
                                    <p:anim calcmode="lin" valueType="num">
                                      <p:cBhvr>
                                        <p:cTn id="8" dur="1000" fill="hold"/>
                                        <p:tgtEl>
                                          <p:spTgt spid="2052"/>
                                        </p:tgtEl>
                                        <p:attrNameLst>
                                          <p:attrName>ppt_h</p:attrName>
                                        </p:attrNameLst>
                                      </p:cBhvr>
                                      <p:tavLst>
                                        <p:tav tm="0">
                                          <p:val>
                                            <p:fltVal val="0"/>
                                          </p:val>
                                        </p:tav>
                                        <p:tav tm="100000">
                                          <p:val>
                                            <p:strVal val="#ppt_h"/>
                                          </p:val>
                                        </p:tav>
                                      </p:tavLst>
                                    </p:anim>
                                    <p:anim calcmode="lin" valueType="num">
                                      <p:cBhvr>
                                        <p:cTn id="9" dur="1000" fill="hold"/>
                                        <p:tgtEl>
                                          <p:spTgt spid="205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5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fltVal val="0"/>
                                          </p:val>
                                        </p:tav>
                                        <p:tav tm="100000">
                                          <p:val>
                                            <p:strVal val="#ppt_w"/>
                                          </p:val>
                                        </p:tav>
                                      </p:tavLst>
                                    </p:anim>
                                    <p:anim calcmode="lin" valueType="num">
                                      <p:cBhvr>
                                        <p:cTn id="24" dur="1000" fill="hold"/>
                                        <p:tgtEl>
                                          <p:spTgt spid="15"/>
                                        </p:tgtEl>
                                        <p:attrNameLst>
                                          <p:attrName>ppt_h</p:attrName>
                                        </p:attrNameLst>
                                      </p:cBhvr>
                                      <p:tavLst>
                                        <p:tav tm="0">
                                          <p:val>
                                            <p:fltVal val="0"/>
                                          </p:val>
                                        </p:tav>
                                        <p:tav tm="100000">
                                          <p:val>
                                            <p:strVal val="#ppt_h"/>
                                          </p:val>
                                        </p:tav>
                                      </p:tavLst>
                                    </p:anim>
                                    <p:anim calcmode="lin" valueType="num">
                                      <p:cBhvr>
                                        <p:cTn id="25"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ppt_w</p:attrName>
                                        </p:attrNameLst>
                                      </p:cBhvr>
                                      <p:tavLst>
                                        <p:tav tm="0">
                                          <p:val>
                                            <p:fltVal val="0"/>
                                          </p:val>
                                        </p:tav>
                                        <p:tav tm="100000">
                                          <p:val>
                                            <p:strVal val="#ppt_w"/>
                                          </p:val>
                                        </p:tav>
                                      </p:tavLst>
                                    </p:anim>
                                    <p:anim calcmode="lin" valueType="num">
                                      <p:cBhvr>
                                        <p:cTn id="40" dur="1000" fill="hold"/>
                                        <p:tgtEl>
                                          <p:spTgt spid="17"/>
                                        </p:tgtEl>
                                        <p:attrNameLst>
                                          <p:attrName>ppt_h</p:attrName>
                                        </p:attrNameLst>
                                      </p:cBhvr>
                                      <p:tavLst>
                                        <p:tav tm="0">
                                          <p:val>
                                            <p:fltVal val="0"/>
                                          </p:val>
                                        </p:tav>
                                        <p:tav tm="100000">
                                          <p:val>
                                            <p:strVal val="#ppt_h"/>
                                          </p:val>
                                        </p:tav>
                                      </p:tavLst>
                                    </p:anim>
                                    <p:anim calcmode="lin" valueType="num">
                                      <p:cBhvr>
                                        <p:cTn id="41"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animEffect transition="in" filter="strips(downLeft)">
                                      <p:cBhvr>
                                        <p:cTn id="4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Contexte du projet</a:t>
            </a:r>
            <a:endParaRPr lang="fr-FR" sz="3200" dirty="0"/>
          </a:p>
        </p:txBody>
      </p:sp>
      <p:sp>
        <p:nvSpPr>
          <p:cNvPr id="3" name="Hexagone 2">
            <a:extLst>
              <a:ext uri="{FF2B5EF4-FFF2-40B4-BE49-F238E27FC236}">
                <a16:creationId xmlns:a16="http://schemas.microsoft.com/office/drawing/2014/main" id="{3C8D6768-18FB-27F6-A23C-C79B3CB62E46}"/>
              </a:ext>
            </a:extLst>
          </p:cNvPr>
          <p:cNvSpPr/>
          <p:nvPr/>
        </p:nvSpPr>
        <p:spPr>
          <a:xfrm>
            <a:off x="4511040" y="2393907"/>
            <a:ext cx="3474719" cy="2880360"/>
          </a:xfrm>
          <a:prstGeom prst="hexagon">
            <a:avLst/>
          </a:prstGeom>
          <a:solidFill>
            <a:schemeClr val="accent6">
              <a:lumMod val="60000"/>
              <a:lumOff val="4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Hexagone 13">
            <a:extLst>
              <a:ext uri="{FF2B5EF4-FFF2-40B4-BE49-F238E27FC236}">
                <a16:creationId xmlns:a16="http://schemas.microsoft.com/office/drawing/2014/main" id="{0282A6F7-14F9-E996-648E-3A6DB5A24F41}"/>
              </a:ext>
            </a:extLst>
          </p:cNvPr>
          <p:cNvSpPr/>
          <p:nvPr/>
        </p:nvSpPr>
        <p:spPr>
          <a:xfrm>
            <a:off x="7299961" y="3872187"/>
            <a:ext cx="3428998" cy="2880360"/>
          </a:xfrm>
          <a:prstGeom prst="hexagon">
            <a:avLst/>
          </a:prstGeom>
          <a:solidFill>
            <a:srgbClr val="00B0F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15" name="Hexagone 14">
            <a:extLst>
              <a:ext uri="{FF2B5EF4-FFF2-40B4-BE49-F238E27FC236}">
                <a16:creationId xmlns:a16="http://schemas.microsoft.com/office/drawing/2014/main" id="{532B8A0B-8403-30EE-CC20-E1C6E3B9799F}"/>
              </a:ext>
            </a:extLst>
          </p:cNvPr>
          <p:cNvSpPr/>
          <p:nvPr/>
        </p:nvSpPr>
        <p:spPr>
          <a:xfrm>
            <a:off x="7315201" y="938487"/>
            <a:ext cx="3474719" cy="2880360"/>
          </a:xfrm>
          <a:prstGeom prst="hexagon">
            <a:avLst/>
          </a:prstGeom>
          <a:solidFill>
            <a:srgbClr val="92D05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8D1AD17E-2929-A841-9B88-407B0E5AB7C6}"/>
              </a:ext>
            </a:extLst>
          </p:cNvPr>
          <p:cNvSpPr txBox="1"/>
          <p:nvPr/>
        </p:nvSpPr>
        <p:spPr>
          <a:xfrm>
            <a:off x="8540176" y="4024904"/>
            <a:ext cx="1024768" cy="369332"/>
          </a:xfrm>
          <a:prstGeom prst="rect">
            <a:avLst/>
          </a:prstGeom>
          <a:noFill/>
        </p:spPr>
        <p:txBody>
          <a:bodyPr wrap="none" rtlCol="0">
            <a:spAutoFit/>
          </a:bodyPr>
          <a:lstStyle/>
          <a:p>
            <a:r>
              <a:rPr lang="fr-FR" b="1" dirty="0"/>
              <a:t>Acteurs :</a:t>
            </a:r>
          </a:p>
        </p:txBody>
      </p:sp>
      <p:sp>
        <p:nvSpPr>
          <p:cNvPr id="16" name="ZoneTexte 15">
            <a:extLst>
              <a:ext uri="{FF2B5EF4-FFF2-40B4-BE49-F238E27FC236}">
                <a16:creationId xmlns:a16="http://schemas.microsoft.com/office/drawing/2014/main" id="{96047239-312D-4C02-97D8-40A8683E7399}"/>
              </a:ext>
            </a:extLst>
          </p:cNvPr>
          <p:cNvSpPr txBox="1"/>
          <p:nvPr/>
        </p:nvSpPr>
        <p:spPr>
          <a:xfrm>
            <a:off x="5736016" y="2577104"/>
            <a:ext cx="1053494" cy="369332"/>
          </a:xfrm>
          <a:prstGeom prst="rect">
            <a:avLst/>
          </a:prstGeom>
          <a:noFill/>
        </p:spPr>
        <p:txBody>
          <a:bodyPr wrap="none" rtlCol="0">
            <a:spAutoFit/>
          </a:bodyPr>
          <a:lstStyle/>
          <a:p>
            <a:r>
              <a:rPr lang="fr-FR" b="1" dirty="0"/>
              <a:t>Mission :</a:t>
            </a:r>
          </a:p>
        </p:txBody>
      </p:sp>
      <p:sp>
        <p:nvSpPr>
          <p:cNvPr id="19" name="ZoneTexte 18">
            <a:extLst>
              <a:ext uri="{FF2B5EF4-FFF2-40B4-BE49-F238E27FC236}">
                <a16:creationId xmlns:a16="http://schemas.microsoft.com/office/drawing/2014/main" id="{5F45C73F-7841-FE80-FECA-CD0ACA01798E}"/>
              </a:ext>
            </a:extLst>
          </p:cNvPr>
          <p:cNvSpPr txBox="1"/>
          <p:nvPr/>
        </p:nvSpPr>
        <p:spPr>
          <a:xfrm>
            <a:off x="4980878" y="3172367"/>
            <a:ext cx="2743200" cy="1323439"/>
          </a:xfrm>
          <a:prstGeom prst="rect">
            <a:avLst/>
          </a:prstGeom>
          <a:noFill/>
        </p:spPr>
        <p:txBody>
          <a:bodyPr wrap="square" rtlCol="0">
            <a:spAutoFit/>
          </a:bodyPr>
          <a:lstStyle/>
          <a:p>
            <a:r>
              <a:rPr lang="fr-FR" sz="1600" b="1" dirty="0"/>
              <a:t>Explorer</a:t>
            </a:r>
            <a:r>
              <a:rPr lang="fr-FR" sz="1600" dirty="0"/>
              <a:t> les solutions qui permettent de récupérer sur un Raspberry Pi les indicateurs électrique, pour moins de 100 €.</a:t>
            </a:r>
          </a:p>
        </p:txBody>
      </p:sp>
      <p:sp>
        <p:nvSpPr>
          <p:cNvPr id="20" name="ZoneTexte 19">
            <a:extLst>
              <a:ext uri="{FF2B5EF4-FFF2-40B4-BE49-F238E27FC236}">
                <a16:creationId xmlns:a16="http://schemas.microsoft.com/office/drawing/2014/main" id="{A0BBB18F-6452-6A59-728E-C7A4309A1EF3}"/>
              </a:ext>
            </a:extLst>
          </p:cNvPr>
          <p:cNvSpPr txBox="1"/>
          <p:nvPr/>
        </p:nvSpPr>
        <p:spPr>
          <a:xfrm>
            <a:off x="7952098" y="4472748"/>
            <a:ext cx="2208746" cy="338554"/>
          </a:xfrm>
          <a:prstGeom prst="rect">
            <a:avLst/>
          </a:prstGeom>
          <a:noFill/>
        </p:spPr>
        <p:txBody>
          <a:bodyPr wrap="none" rtlCol="0">
            <a:spAutoFit/>
          </a:bodyPr>
          <a:lstStyle/>
          <a:p>
            <a:r>
              <a:rPr lang="fr-FR" sz="1600" dirty="0"/>
              <a:t>Trois acteurs distincts : </a:t>
            </a:r>
          </a:p>
        </p:txBody>
      </p:sp>
      <p:sp>
        <p:nvSpPr>
          <p:cNvPr id="21" name="ZoneTexte 20">
            <a:extLst>
              <a:ext uri="{FF2B5EF4-FFF2-40B4-BE49-F238E27FC236}">
                <a16:creationId xmlns:a16="http://schemas.microsoft.com/office/drawing/2014/main" id="{E84AC44E-54DE-31DE-67C0-D3EF440325AB}"/>
              </a:ext>
            </a:extLst>
          </p:cNvPr>
          <p:cNvSpPr txBox="1"/>
          <p:nvPr/>
        </p:nvSpPr>
        <p:spPr>
          <a:xfrm>
            <a:off x="8040584" y="5093598"/>
            <a:ext cx="2021707" cy="830997"/>
          </a:xfrm>
          <a:prstGeom prst="rect">
            <a:avLst/>
          </a:prstGeom>
          <a:noFill/>
        </p:spPr>
        <p:txBody>
          <a:bodyPr wrap="none" rtlCol="0">
            <a:spAutoFit/>
          </a:bodyPr>
          <a:lstStyle/>
          <a:p>
            <a:pPr marL="285750" indent="-285750">
              <a:buFont typeface="Wingdings" pitchFamily="2" charset="2"/>
              <a:buChar char="§"/>
            </a:pPr>
            <a:r>
              <a:rPr lang="fr-FR" sz="1600" dirty="0"/>
              <a:t>Client normal</a:t>
            </a:r>
          </a:p>
          <a:p>
            <a:pPr marL="285750" indent="-285750">
              <a:buFont typeface="Wingdings" pitchFamily="2" charset="2"/>
              <a:buChar char="§"/>
            </a:pPr>
            <a:r>
              <a:rPr lang="fr-FR" sz="1600" dirty="0"/>
              <a:t>Client Sunshare</a:t>
            </a:r>
          </a:p>
          <a:p>
            <a:pPr marL="285750" indent="-285750">
              <a:buFont typeface="Wingdings" pitchFamily="2" charset="2"/>
              <a:buChar char="§"/>
            </a:pPr>
            <a:r>
              <a:rPr lang="fr-FR" sz="1600" dirty="0"/>
              <a:t>Serveur Sunshare</a:t>
            </a:r>
          </a:p>
        </p:txBody>
      </p:sp>
      <p:sp>
        <p:nvSpPr>
          <p:cNvPr id="22" name="ZoneTexte 21">
            <a:extLst>
              <a:ext uri="{FF2B5EF4-FFF2-40B4-BE49-F238E27FC236}">
                <a16:creationId xmlns:a16="http://schemas.microsoft.com/office/drawing/2014/main" id="{BA3AA418-A9C4-AD5A-F95F-14825AD53EF6}"/>
              </a:ext>
            </a:extLst>
          </p:cNvPr>
          <p:cNvSpPr txBox="1"/>
          <p:nvPr/>
        </p:nvSpPr>
        <p:spPr>
          <a:xfrm>
            <a:off x="7896119" y="1838440"/>
            <a:ext cx="2455427" cy="1477328"/>
          </a:xfrm>
          <a:prstGeom prst="rect">
            <a:avLst/>
          </a:prstGeom>
          <a:noFill/>
        </p:spPr>
        <p:txBody>
          <a:bodyPr wrap="square" rtlCol="0">
            <a:spAutoFit/>
          </a:bodyPr>
          <a:lstStyle/>
          <a:p>
            <a:r>
              <a:rPr lang="fr-FR" dirty="0"/>
              <a:t>Il n’existe pas encore en France de solution avec des fonctionnalité et caractéristique équivalente.</a:t>
            </a:r>
          </a:p>
        </p:txBody>
      </p:sp>
      <p:sp>
        <p:nvSpPr>
          <p:cNvPr id="23" name="ZoneTexte 22">
            <a:extLst>
              <a:ext uri="{FF2B5EF4-FFF2-40B4-BE49-F238E27FC236}">
                <a16:creationId xmlns:a16="http://schemas.microsoft.com/office/drawing/2014/main" id="{C97FF56E-B65B-F212-255A-CD761DF073F4}"/>
              </a:ext>
            </a:extLst>
          </p:cNvPr>
          <p:cNvSpPr txBox="1"/>
          <p:nvPr/>
        </p:nvSpPr>
        <p:spPr>
          <a:xfrm>
            <a:off x="8294178" y="1088664"/>
            <a:ext cx="1516762" cy="646331"/>
          </a:xfrm>
          <a:prstGeom prst="rect">
            <a:avLst/>
          </a:prstGeom>
          <a:noFill/>
        </p:spPr>
        <p:txBody>
          <a:bodyPr wrap="none" rtlCol="0">
            <a:spAutoFit/>
          </a:bodyPr>
          <a:lstStyle/>
          <a:p>
            <a:r>
              <a:rPr lang="fr-FR" b="1" dirty="0"/>
              <a:t>Présence sur </a:t>
            </a:r>
          </a:p>
          <a:p>
            <a:r>
              <a:rPr lang="fr-FR" b="1" dirty="0"/>
              <a:t>le marché :</a:t>
            </a:r>
          </a:p>
        </p:txBody>
      </p:sp>
      <p:sp>
        <p:nvSpPr>
          <p:cNvPr id="7" name="Espace réservé du numéro de diapositive 6">
            <a:extLst>
              <a:ext uri="{FF2B5EF4-FFF2-40B4-BE49-F238E27FC236}">
                <a16:creationId xmlns:a16="http://schemas.microsoft.com/office/drawing/2014/main" id="{20A0B35B-931E-0D52-8173-0B8EC392CEEF}"/>
              </a:ext>
            </a:extLst>
          </p:cNvPr>
          <p:cNvSpPr>
            <a:spLocks noGrp="1"/>
          </p:cNvSpPr>
          <p:nvPr>
            <p:ph type="sldNum" sz="quarter" idx="12"/>
          </p:nvPr>
        </p:nvSpPr>
        <p:spPr/>
        <p:txBody>
          <a:bodyPr/>
          <a:lstStyle/>
          <a:p>
            <a:fld id="{3DD4FD46-2E2B-094C-A100-2B141A0F8EB7}" type="slidenum">
              <a:rPr lang="fr-FR" smtClean="0"/>
              <a:t>3</a:t>
            </a:fld>
            <a:endParaRPr lang="fr-FR" dirty="0"/>
          </a:p>
        </p:txBody>
      </p:sp>
      <p:sp>
        <p:nvSpPr>
          <p:cNvPr id="18" name="Chevron 17">
            <a:extLst>
              <a:ext uri="{FF2B5EF4-FFF2-40B4-BE49-F238E27FC236}">
                <a16:creationId xmlns:a16="http://schemas.microsoft.com/office/drawing/2014/main" id="{8632341E-1AC8-EF16-E6E1-BA1F37D540F2}"/>
              </a:ext>
            </a:extLst>
          </p:cNvPr>
          <p:cNvSpPr/>
          <p:nvPr/>
        </p:nvSpPr>
        <p:spPr>
          <a:xfrm rot="5400000">
            <a:off x="-152375" y="527935"/>
            <a:ext cx="777023"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Signalisation droite 23">
            <a:extLst>
              <a:ext uri="{FF2B5EF4-FFF2-40B4-BE49-F238E27FC236}">
                <a16:creationId xmlns:a16="http://schemas.microsoft.com/office/drawing/2014/main" id="{6C09C6E3-55E4-DF2E-E869-30FAA9BB818E}"/>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7B6AACFE-DDE2-9E61-6F23-D1687FB5621C}"/>
              </a:ext>
            </a:extLst>
          </p:cNvPr>
          <p:cNvSpPr txBox="1"/>
          <p:nvPr/>
        </p:nvSpPr>
        <p:spPr>
          <a:xfrm>
            <a:off x="949264" y="332880"/>
            <a:ext cx="1355499" cy="369332"/>
          </a:xfrm>
          <a:prstGeom prst="rect">
            <a:avLst/>
          </a:prstGeom>
          <a:noFill/>
        </p:spPr>
        <p:txBody>
          <a:bodyPr wrap="none" rtlCol="0">
            <a:spAutoFit/>
          </a:bodyPr>
          <a:lstStyle/>
          <a:p>
            <a:r>
              <a:rPr lang="fr-FR" u="sng" dirty="0"/>
              <a:t>Introduction</a:t>
            </a:r>
          </a:p>
        </p:txBody>
      </p:sp>
    </p:spTree>
    <p:extLst>
      <p:ext uri="{BB962C8B-B14F-4D97-AF65-F5344CB8AC3E}">
        <p14:creationId xmlns:p14="http://schemas.microsoft.com/office/powerpoint/2010/main" val="111190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800" decel="100000"/>
                                        <p:tgtEl>
                                          <p:spTgt spid="22"/>
                                        </p:tgtEl>
                                      </p:cBhvr>
                                    </p:animEffect>
                                    <p:anim calcmode="lin" valueType="num">
                                      <p:cBhvr>
                                        <p:cTn id="16" dur="800" decel="100000" fill="hold"/>
                                        <p:tgtEl>
                                          <p:spTgt spid="22"/>
                                        </p:tgtEl>
                                        <p:attrNameLst>
                                          <p:attrName>style.rotation</p:attrName>
                                        </p:attrNameLst>
                                      </p:cBhvr>
                                      <p:tavLst>
                                        <p:tav tm="0">
                                          <p:val>
                                            <p:fltVal val="-90"/>
                                          </p:val>
                                        </p:tav>
                                        <p:tav tm="100000">
                                          <p:val>
                                            <p:fltVal val="0"/>
                                          </p:val>
                                        </p:tav>
                                      </p:tavLst>
                                    </p:anim>
                                    <p:anim calcmode="lin" valueType="num">
                                      <p:cBhvr>
                                        <p:cTn id="17" dur="800" decel="100000" fill="hold"/>
                                        <p:tgtEl>
                                          <p:spTgt spid="22"/>
                                        </p:tgtEl>
                                        <p:attrNameLst>
                                          <p:attrName>ppt_x</p:attrName>
                                        </p:attrNameLst>
                                      </p:cBhvr>
                                      <p:tavLst>
                                        <p:tav tm="0">
                                          <p:val>
                                            <p:strVal val="#ppt_x+0.4"/>
                                          </p:val>
                                        </p:tav>
                                        <p:tav tm="100000">
                                          <p:val>
                                            <p:strVal val="#ppt_x-0.05"/>
                                          </p:val>
                                        </p:tav>
                                      </p:tavLst>
                                    </p:anim>
                                    <p:anim calcmode="lin" valueType="num">
                                      <p:cBhvr>
                                        <p:cTn id="18" dur="800" decel="100000" fill="hold"/>
                                        <p:tgtEl>
                                          <p:spTgt spid="2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800" decel="100000"/>
                                        <p:tgtEl>
                                          <p:spTgt spid="23"/>
                                        </p:tgtEl>
                                      </p:cBhvr>
                                    </p:animEffect>
                                    <p:anim calcmode="lin" valueType="num">
                                      <p:cBhvr>
                                        <p:cTn id="24" dur="800" decel="100000" fill="hold"/>
                                        <p:tgtEl>
                                          <p:spTgt spid="23"/>
                                        </p:tgtEl>
                                        <p:attrNameLst>
                                          <p:attrName>style.rotation</p:attrName>
                                        </p:attrNameLst>
                                      </p:cBhvr>
                                      <p:tavLst>
                                        <p:tav tm="0">
                                          <p:val>
                                            <p:fltVal val="-90"/>
                                          </p:val>
                                        </p:tav>
                                        <p:tav tm="100000">
                                          <p:val>
                                            <p:fltVal val="0"/>
                                          </p:val>
                                        </p:tav>
                                      </p:tavLst>
                                    </p:anim>
                                    <p:anim calcmode="lin" valueType="num">
                                      <p:cBhvr>
                                        <p:cTn id="25" dur="800" decel="100000" fill="hold"/>
                                        <p:tgtEl>
                                          <p:spTgt spid="23"/>
                                        </p:tgtEl>
                                        <p:attrNameLst>
                                          <p:attrName>ppt_x</p:attrName>
                                        </p:attrNameLst>
                                      </p:cBhvr>
                                      <p:tavLst>
                                        <p:tav tm="0">
                                          <p:val>
                                            <p:strVal val="#ppt_x+0.4"/>
                                          </p:val>
                                        </p:tav>
                                        <p:tav tm="100000">
                                          <p:val>
                                            <p:strVal val="#ppt_x-0.05"/>
                                          </p:val>
                                        </p:tav>
                                      </p:tavLst>
                                    </p:anim>
                                    <p:anim calcmode="lin" valueType="num">
                                      <p:cBhvr>
                                        <p:cTn id="26" dur="800" decel="100000" fill="hold"/>
                                        <p:tgtEl>
                                          <p:spTgt spid="2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800" decel="100000"/>
                                        <p:tgtEl>
                                          <p:spTgt spid="3"/>
                                        </p:tgtEl>
                                      </p:cBhvr>
                                    </p:animEffect>
                                    <p:anim calcmode="lin" valueType="num">
                                      <p:cBhvr>
                                        <p:cTn id="34" dur="800" decel="100000" fill="hold"/>
                                        <p:tgtEl>
                                          <p:spTgt spid="3"/>
                                        </p:tgtEl>
                                        <p:attrNameLst>
                                          <p:attrName>style.rotation</p:attrName>
                                        </p:attrNameLst>
                                      </p:cBhvr>
                                      <p:tavLst>
                                        <p:tav tm="0">
                                          <p:val>
                                            <p:fltVal val="-90"/>
                                          </p:val>
                                        </p:tav>
                                        <p:tav tm="100000">
                                          <p:val>
                                            <p:fltVal val="0"/>
                                          </p:val>
                                        </p:tav>
                                      </p:tavLst>
                                    </p:anim>
                                    <p:anim calcmode="lin" valueType="num">
                                      <p:cBhvr>
                                        <p:cTn id="35" dur="800" decel="100000" fill="hold"/>
                                        <p:tgtEl>
                                          <p:spTgt spid="3"/>
                                        </p:tgtEl>
                                        <p:attrNameLst>
                                          <p:attrName>ppt_x</p:attrName>
                                        </p:attrNameLst>
                                      </p:cBhvr>
                                      <p:tavLst>
                                        <p:tav tm="0">
                                          <p:val>
                                            <p:strVal val="#ppt_x+0.4"/>
                                          </p:val>
                                        </p:tav>
                                        <p:tav tm="100000">
                                          <p:val>
                                            <p:strVal val="#ppt_x-0.05"/>
                                          </p:val>
                                        </p:tav>
                                      </p:tavLst>
                                    </p:anim>
                                    <p:anim calcmode="lin" valueType="num">
                                      <p:cBhvr>
                                        <p:cTn id="36" dur="800" decel="100000" fill="hold"/>
                                        <p:tgtEl>
                                          <p:spTgt spid="3"/>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800" decel="100000"/>
                                        <p:tgtEl>
                                          <p:spTgt spid="16"/>
                                        </p:tgtEl>
                                      </p:cBhvr>
                                    </p:animEffect>
                                    <p:anim calcmode="lin" valueType="num">
                                      <p:cBhvr>
                                        <p:cTn id="42" dur="800" decel="100000" fill="hold"/>
                                        <p:tgtEl>
                                          <p:spTgt spid="16"/>
                                        </p:tgtEl>
                                        <p:attrNameLst>
                                          <p:attrName>style.rotation</p:attrName>
                                        </p:attrNameLst>
                                      </p:cBhvr>
                                      <p:tavLst>
                                        <p:tav tm="0">
                                          <p:val>
                                            <p:fltVal val="-90"/>
                                          </p:val>
                                        </p:tav>
                                        <p:tav tm="100000">
                                          <p:val>
                                            <p:fltVal val="0"/>
                                          </p:val>
                                        </p:tav>
                                      </p:tavLst>
                                    </p:anim>
                                    <p:anim calcmode="lin" valueType="num">
                                      <p:cBhvr>
                                        <p:cTn id="43" dur="800" decel="100000" fill="hold"/>
                                        <p:tgtEl>
                                          <p:spTgt spid="16"/>
                                        </p:tgtEl>
                                        <p:attrNameLst>
                                          <p:attrName>ppt_x</p:attrName>
                                        </p:attrNameLst>
                                      </p:cBhvr>
                                      <p:tavLst>
                                        <p:tav tm="0">
                                          <p:val>
                                            <p:strVal val="#ppt_x+0.4"/>
                                          </p:val>
                                        </p:tav>
                                        <p:tav tm="100000">
                                          <p:val>
                                            <p:strVal val="#ppt_x-0.05"/>
                                          </p:val>
                                        </p:tav>
                                      </p:tavLst>
                                    </p:anim>
                                    <p:anim calcmode="lin" valueType="num">
                                      <p:cBhvr>
                                        <p:cTn id="44" dur="800" decel="100000" fill="hold"/>
                                        <p:tgtEl>
                                          <p:spTgt spid="16"/>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47" presetID="3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800" decel="100000"/>
                                        <p:tgtEl>
                                          <p:spTgt spid="19"/>
                                        </p:tgtEl>
                                      </p:cBhvr>
                                    </p:animEffect>
                                    <p:anim calcmode="lin" valueType="num">
                                      <p:cBhvr>
                                        <p:cTn id="50" dur="800" decel="100000" fill="hold"/>
                                        <p:tgtEl>
                                          <p:spTgt spid="19"/>
                                        </p:tgtEl>
                                        <p:attrNameLst>
                                          <p:attrName>style.rotation</p:attrName>
                                        </p:attrNameLst>
                                      </p:cBhvr>
                                      <p:tavLst>
                                        <p:tav tm="0">
                                          <p:val>
                                            <p:fltVal val="-90"/>
                                          </p:val>
                                        </p:tav>
                                        <p:tav tm="100000">
                                          <p:val>
                                            <p:fltVal val="0"/>
                                          </p:val>
                                        </p:tav>
                                      </p:tavLst>
                                    </p:anim>
                                    <p:anim calcmode="lin" valueType="num">
                                      <p:cBhvr>
                                        <p:cTn id="51" dur="800" decel="100000" fill="hold"/>
                                        <p:tgtEl>
                                          <p:spTgt spid="19"/>
                                        </p:tgtEl>
                                        <p:attrNameLst>
                                          <p:attrName>ppt_x</p:attrName>
                                        </p:attrNameLst>
                                      </p:cBhvr>
                                      <p:tavLst>
                                        <p:tav tm="0">
                                          <p:val>
                                            <p:strVal val="#ppt_x+0.4"/>
                                          </p:val>
                                        </p:tav>
                                        <p:tav tm="100000">
                                          <p:val>
                                            <p:strVal val="#ppt_x-0.05"/>
                                          </p:val>
                                        </p:tav>
                                      </p:tavLst>
                                    </p:anim>
                                    <p:anim calcmode="lin" valueType="num">
                                      <p:cBhvr>
                                        <p:cTn id="52" dur="800" decel="100000" fill="hold"/>
                                        <p:tgtEl>
                                          <p:spTgt spid="19"/>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800" decel="100000"/>
                                        <p:tgtEl>
                                          <p:spTgt spid="14"/>
                                        </p:tgtEl>
                                      </p:cBhvr>
                                    </p:animEffect>
                                    <p:anim calcmode="lin" valueType="num">
                                      <p:cBhvr>
                                        <p:cTn id="60" dur="800" decel="100000" fill="hold"/>
                                        <p:tgtEl>
                                          <p:spTgt spid="14"/>
                                        </p:tgtEl>
                                        <p:attrNameLst>
                                          <p:attrName>style.rotation</p:attrName>
                                        </p:attrNameLst>
                                      </p:cBhvr>
                                      <p:tavLst>
                                        <p:tav tm="0">
                                          <p:val>
                                            <p:fltVal val="-90"/>
                                          </p:val>
                                        </p:tav>
                                        <p:tav tm="100000">
                                          <p:val>
                                            <p:fltVal val="0"/>
                                          </p:val>
                                        </p:tav>
                                      </p:tavLst>
                                    </p:anim>
                                    <p:anim calcmode="lin" valueType="num">
                                      <p:cBhvr>
                                        <p:cTn id="61" dur="800" decel="100000" fill="hold"/>
                                        <p:tgtEl>
                                          <p:spTgt spid="14"/>
                                        </p:tgtEl>
                                        <p:attrNameLst>
                                          <p:attrName>ppt_x</p:attrName>
                                        </p:attrNameLst>
                                      </p:cBhvr>
                                      <p:tavLst>
                                        <p:tav tm="0">
                                          <p:val>
                                            <p:strVal val="#ppt_x+0.4"/>
                                          </p:val>
                                        </p:tav>
                                        <p:tav tm="100000">
                                          <p:val>
                                            <p:strVal val="#ppt_x-0.05"/>
                                          </p:val>
                                        </p:tav>
                                      </p:tavLst>
                                    </p:anim>
                                    <p:anim calcmode="lin" valueType="num">
                                      <p:cBhvr>
                                        <p:cTn id="62" dur="800" decel="100000" fill="hold"/>
                                        <p:tgtEl>
                                          <p:spTgt spid="14"/>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65" presetID="3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800" decel="100000"/>
                                        <p:tgtEl>
                                          <p:spTgt spid="5"/>
                                        </p:tgtEl>
                                      </p:cBhvr>
                                    </p:animEffect>
                                    <p:anim calcmode="lin" valueType="num">
                                      <p:cBhvr>
                                        <p:cTn id="68" dur="800" decel="100000" fill="hold"/>
                                        <p:tgtEl>
                                          <p:spTgt spid="5"/>
                                        </p:tgtEl>
                                        <p:attrNameLst>
                                          <p:attrName>style.rotation</p:attrName>
                                        </p:attrNameLst>
                                      </p:cBhvr>
                                      <p:tavLst>
                                        <p:tav tm="0">
                                          <p:val>
                                            <p:fltVal val="-90"/>
                                          </p:val>
                                        </p:tav>
                                        <p:tav tm="100000">
                                          <p:val>
                                            <p:fltVal val="0"/>
                                          </p:val>
                                        </p:tav>
                                      </p:tavLst>
                                    </p:anim>
                                    <p:anim calcmode="lin" valueType="num">
                                      <p:cBhvr>
                                        <p:cTn id="69" dur="800" decel="100000" fill="hold"/>
                                        <p:tgtEl>
                                          <p:spTgt spid="5"/>
                                        </p:tgtEl>
                                        <p:attrNameLst>
                                          <p:attrName>ppt_x</p:attrName>
                                        </p:attrNameLst>
                                      </p:cBhvr>
                                      <p:tavLst>
                                        <p:tav tm="0">
                                          <p:val>
                                            <p:strVal val="#ppt_x+0.4"/>
                                          </p:val>
                                        </p:tav>
                                        <p:tav tm="100000">
                                          <p:val>
                                            <p:strVal val="#ppt_x-0.05"/>
                                          </p:val>
                                        </p:tav>
                                      </p:tavLst>
                                    </p:anim>
                                    <p:anim calcmode="lin" valueType="num">
                                      <p:cBhvr>
                                        <p:cTn id="70" dur="800" decel="100000" fill="hold"/>
                                        <p:tgtEl>
                                          <p:spTgt spid="5"/>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73" presetID="3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800" decel="100000"/>
                                        <p:tgtEl>
                                          <p:spTgt spid="20"/>
                                        </p:tgtEl>
                                      </p:cBhvr>
                                    </p:animEffect>
                                    <p:anim calcmode="lin" valueType="num">
                                      <p:cBhvr>
                                        <p:cTn id="76" dur="800" decel="100000" fill="hold"/>
                                        <p:tgtEl>
                                          <p:spTgt spid="20"/>
                                        </p:tgtEl>
                                        <p:attrNameLst>
                                          <p:attrName>style.rotation</p:attrName>
                                        </p:attrNameLst>
                                      </p:cBhvr>
                                      <p:tavLst>
                                        <p:tav tm="0">
                                          <p:val>
                                            <p:fltVal val="-90"/>
                                          </p:val>
                                        </p:tav>
                                        <p:tav tm="100000">
                                          <p:val>
                                            <p:fltVal val="0"/>
                                          </p:val>
                                        </p:tav>
                                      </p:tavLst>
                                    </p:anim>
                                    <p:anim calcmode="lin" valueType="num">
                                      <p:cBhvr>
                                        <p:cTn id="77" dur="800" decel="100000" fill="hold"/>
                                        <p:tgtEl>
                                          <p:spTgt spid="20"/>
                                        </p:tgtEl>
                                        <p:attrNameLst>
                                          <p:attrName>ppt_x</p:attrName>
                                        </p:attrNameLst>
                                      </p:cBhvr>
                                      <p:tavLst>
                                        <p:tav tm="0">
                                          <p:val>
                                            <p:strVal val="#ppt_x+0.4"/>
                                          </p:val>
                                        </p:tav>
                                        <p:tav tm="100000">
                                          <p:val>
                                            <p:strVal val="#ppt_x-0.05"/>
                                          </p:val>
                                        </p:tav>
                                      </p:tavLst>
                                    </p:anim>
                                    <p:anim calcmode="lin" valueType="num">
                                      <p:cBhvr>
                                        <p:cTn id="78" dur="800" decel="100000" fill="hold"/>
                                        <p:tgtEl>
                                          <p:spTgt spid="20"/>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par>
                                <p:cTn id="81" presetID="30" presetClass="entr" presetSubtype="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800" decel="100000"/>
                                        <p:tgtEl>
                                          <p:spTgt spid="21"/>
                                        </p:tgtEl>
                                      </p:cBhvr>
                                    </p:animEffect>
                                    <p:anim calcmode="lin" valueType="num">
                                      <p:cBhvr>
                                        <p:cTn id="84" dur="800" decel="100000" fill="hold"/>
                                        <p:tgtEl>
                                          <p:spTgt spid="21"/>
                                        </p:tgtEl>
                                        <p:attrNameLst>
                                          <p:attrName>style.rotation</p:attrName>
                                        </p:attrNameLst>
                                      </p:cBhvr>
                                      <p:tavLst>
                                        <p:tav tm="0">
                                          <p:val>
                                            <p:fltVal val="-90"/>
                                          </p:val>
                                        </p:tav>
                                        <p:tav tm="100000">
                                          <p:val>
                                            <p:fltVal val="0"/>
                                          </p:val>
                                        </p:tav>
                                      </p:tavLst>
                                    </p:anim>
                                    <p:anim calcmode="lin" valueType="num">
                                      <p:cBhvr>
                                        <p:cTn id="85" dur="800" decel="100000" fill="hold"/>
                                        <p:tgtEl>
                                          <p:spTgt spid="21"/>
                                        </p:tgtEl>
                                        <p:attrNameLst>
                                          <p:attrName>ppt_x</p:attrName>
                                        </p:attrNameLst>
                                      </p:cBhvr>
                                      <p:tavLst>
                                        <p:tav tm="0">
                                          <p:val>
                                            <p:strVal val="#ppt_x+0.4"/>
                                          </p:val>
                                        </p:tav>
                                        <p:tav tm="100000">
                                          <p:val>
                                            <p:strVal val="#ppt_x-0.05"/>
                                          </p:val>
                                        </p:tav>
                                      </p:tavLst>
                                    </p:anim>
                                    <p:anim calcmode="lin" valueType="num">
                                      <p:cBhvr>
                                        <p:cTn id="86" dur="800" decel="100000" fill="hold"/>
                                        <p:tgtEl>
                                          <p:spTgt spid="21"/>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5" grpId="0"/>
      <p:bldP spid="16" grpId="0"/>
      <p:bldP spid="19" grpId="0"/>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6" name="Group 7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4338" name="Picture 2" descr="Semaine de l'action bénévole - Municipalité de Weedon">
            <a:extLst>
              <a:ext uri="{FF2B5EF4-FFF2-40B4-BE49-F238E27FC236}">
                <a16:creationId xmlns:a16="http://schemas.microsoft.com/office/drawing/2014/main" id="{62CDE02F-FF61-C728-FDAA-F521FBBA52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38"/>
          <a:stretch/>
        </p:blipFill>
        <p:spPr bwMode="auto">
          <a:xfrm>
            <a:off x="20" y="12103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8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41"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5" name="Rectangle 4">
            <a:extLst>
              <a:ext uri="{FF2B5EF4-FFF2-40B4-BE49-F238E27FC236}">
                <a16:creationId xmlns:a16="http://schemas.microsoft.com/office/drawing/2014/main" id="{E61BFE07-B9E3-306A-7A4D-A66E29BC2839}"/>
              </a:ext>
            </a:extLst>
          </p:cNvPr>
          <p:cNvSpPr/>
          <p:nvPr/>
        </p:nvSpPr>
        <p:spPr>
          <a:xfrm>
            <a:off x="1915128" y="1788454"/>
            <a:ext cx="8361229" cy="2098226"/>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b="1" cap="all" dirty="0">
                <a:solidFill>
                  <a:schemeClr val="bg2"/>
                </a:solidFill>
                <a:latin typeface="+mj-lt"/>
                <a:ea typeface="+mj-ea"/>
                <a:cs typeface="+mj-cs"/>
              </a:rPr>
              <a:t>merci de votre attention.</a:t>
            </a:r>
            <a:endParaRPr lang="en-US" sz="7200" cap="all" dirty="0">
              <a:solidFill>
                <a:schemeClr val="bg2"/>
              </a:solidFill>
              <a:latin typeface="+mj-lt"/>
              <a:ea typeface="+mj-ea"/>
              <a:cs typeface="+mj-cs"/>
            </a:endParaRPr>
          </a:p>
        </p:txBody>
      </p:sp>
      <p:sp>
        <p:nvSpPr>
          <p:cNvPr id="2" name="Espace réservé du numéro de diapositive 1">
            <a:extLst>
              <a:ext uri="{FF2B5EF4-FFF2-40B4-BE49-F238E27FC236}">
                <a16:creationId xmlns:a16="http://schemas.microsoft.com/office/drawing/2014/main" id="{7BEC6FA5-C3BB-E03E-0E5E-4C5BD2F5A4A9}"/>
              </a:ext>
            </a:extLst>
          </p:cNvPr>
          <p:cNvSpPr>
            <a:spLocks noGrp="1"/>
          </p:cNvSpPr>
          <p:nvPr>
            <p:ph type="sldNum" sz="quarter" idx="12"/>
          </p:nvPr>
        </p:nvSpPr>
        <p:spPr/>
        <p:txBody>
          <a:bodyPr/>
          <a:lstStyle/>
          <a:p>
            <a:fld id="{3DD4FD46-2E2B-094C-A100-2B141A0F8EB7}" type="slidenum">
              <a:rPr lang="fr-FR" smtClean="0"/>
              <a:t>30</a:t>
            </a:fld>
            <a:endParaRPr lang="fr-FR" dirty="0"/>
          </a:p>
        </p:txBody>
      </p:sp>
    </p:spTree>
    <p:extLst>
      <p:ext uri="{BB962C8B-B14F-4D97-AF65-F5344CB8AC3E}">
        <p14:creationId xmlns:p14="http://schemas.microsoft.com/office/powerpoint/2010/main" val="3821070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3DD050-7DD7-C94F-13BE-5D157A7B9869}"/>
              </a:ext>
            </a:extLst>
          </p:cNvPr>
          <p:cNvSpPr/>
          <p:nvPr/>
        </p:nvSpPr>
        <p:spPr>
          <a:xfrm>
            <a:off x="3615033" y="2151727"/>
            <a:ext cx="8199120" cy="2554545"/>
          </a:xfrm>
          <a:prstGeom prst="rect">
            <a:avLst/>
          </a:prstGeom>
        </p:spPr>
        <p:txBody>
          <a:bodyPr wrap="square">
            <a:spAutoFit/>
          </a:bodyPr>
          <a:lstStyle/>
          <a:p>
            <a:pPr marL="342900" indent="-342900" fontAlgn="base">
              <a:buFont typeface="Wingdings" pitchFamily="2" charset="2"/>
              <a:buChar char="ü"/>
            </a:pPr>
            <a:r>
              <a:rPr lang="fr-FR" sz="2000" b="1" dirty="0"/>
              <a:t>Conçu entièrement en France</a:t>
            </a:r>
          </a:p>
          <a:p>
            <a:pPr marL="342900" indent="-342900" fontAlgn="base">
              <a:buFont typeface="Wingdings" pitchFamily="2" charset="2"/>
              <a:buChar char="ü"/>
            </a:pPr>
            <a:endParaRPr lang="fr-FR" sz="2000" b="1" dirty="0"/>
          </a:p>
          <a:p>
            <a:pPr marL="342900" indent="-342900" fontAlgn="base">
              <a:buFont typeface="Wingdings" pitchFamily="2" charset="2"/>
              <a:buChar char="ü"/>
            </a:pPr>
            <a:r>
              <a:rPr lang="fr-FR" sz="2000" b="1" dirty="0"/>
              <a:t>Rendre les données de consommation accessible facilement et en temps réel</a:t>
            </a:r>
          </a:p>
          <a:p>
            <a:pPr marL="342900" indent="-342900" fontAlgn="base">
              <a:buFont typeface="Wingdings" pitchFamily="2" charset="2"/>
              <a:buChar char="ü"/>
            </a:pPr>
            <a:endParaRPr lang="fr-FR" sz="2000" b="1" dirty="0"/>
          </a:p>
          <a:p>
            <a:pPr marL="342900" indent="-342900" fontAlgn="base">
              <a:buFont typeface="Wingdings" pitchFamily="2" charset="2"/>
              <a:buChar char="ü"/>
            </a:pPr>
            <a:r>
              <a:rPr lang="fr-FR" sz="2000" b="1" dirty="0"/>
              <a:t>Coût peu élevé</a:t>
            </a:r>
          </a:p>
          <a:p>
            <a:pPr marL="342900" indent="-342900" fontAlgn="base">
              <a:buFont typeface="Wingdings" pitchFamily="2" charset="2"/>
              <a:buChar char="ü"/>
            </a:pPr>
            <a:endParaRPr lang="fr-FR" sz="2000" b="1" dirty="0"/>
          </a:p>
          <a:p>
            <a:pPr marL="342900" indent="-342900" fontAlgn="base">
              <a:buFont typeface="Wingdings" pitchFamily="2" charset="2"/>
              <a:buChar char="ü"/>
            </a:pPr>
            <a:r>
              <a:rPr lang="fr-FR" sz="2000" b="1" dirty="0"/>
              <a:t>Simple d’installation</a:t>
            </a:r>
          </a:p>
        </p:txBody>
      </p:sp>
      <p:sp>
        <p:nvSpPr>
          <p:cNvPr id="4" name="Rectangle 3">
            <a:extLst>
              <a:ext uri="{FF2B5EF4-FFF2-40B4-BE49-F238E27FC236}">
                <a16:creationId xmlns:a16="http://schemas.microsoft.com/office/drawing/2014/main" id="{903CDC04-9A67-FE86-94C8-F85F1C1BCE2D}"/>
              </a:ext>
            </a:extLst>
          </p:cNvPr>
          <p:cNvSpPr/>
          <p:nvPr/>
        </p:nvSpPr>
        <p:spPr>
          <a:xfrm>
            <a:off x="3237186" y="235997"/>
            <a:ext cx="8954814" cy="461665"/>
          </a:xfrm>
          <a:prstGeom prst="rect">
            <a:avLst/>
          </a:prstGeom>
        </p:spPr>
        <p:txBody>
          <a:bodyPr wrap="square">
            <a:spAutoFit/>
          </a:bodyPr>
          <a:lstStyle/>
          <a:p>
            <a:pPr algn="ctr"/>
            <a:r>
              <a:rPr lang="fr-FR" sz="2400" b="1" u="sng" dirty="0"/>
              <a:t>Avantages de ce projet</a:t>
            </a:r>
            <a:endParaRPr lang="fr-FR" dirty="0"/>
          </a:p>
        </p:txBody>
      </p:sp>
      <p:sp>
        <p:nvSpPr>
          <p:cNvPr id="3" name="Espace réservé du numéro de diapositive 2">
            <a:extLst>
              <a:ext uri="{FF2B5EF4-FFF2-40B4-BE49-F238E27FC236}">
                <a16:creationId xmlns:a16="http://schemas.microsoft.com/office/drawing/2014/main" id="{446D9654-A7F9-9158-5509-60CDA32C5074}"/>
              </a:ext>
            </a:extLst>
          </p:cNvPr>
          <p:cNvSpPr>
            <a:spLocks noGrp="1"/>
          </p:cNvSpPr>
          <p:nvPr>
            <p:ph type="sldNum" sz="quarter" idx="12"/>
          </p:nvPr>
        </p:nvSpPr>
        <p:spPr/>
        <p:txBody>
          <a:bodyPr/>
          <a:lstStyle/>
          <a:p>
            <a:fld id="{3DD4FD46-2E2B-094C-A100-2B141A0F8EB7}" type="slidenum">
              <a:rPr lang="fr-FR" smtClean="0"/>
              <a:t>4</a:t>
            </a:fld>
            <a:endParaRPr lang="fr-FR" dirty="0"/>
          </a:p>
        </p:txBody>
      </p:sp>
      <p:sp>
        <p:nvSpPr>
          <p:cNvPr id="7" name="Chevron 6">
            <a:extLst>
              <a:ext uri="{FF2B5EF4-FFF2-40B4-BE49-F238E27FC236}">
                <a16:creationId xmlns:a16="http://schemas.microsoft.com/office/drawing/2014/main" id="{5A981D10-2D6E-67CB-A32E-E54B3E10135E}"/>
              </a:ext>
            </a:extLst>
          </p:cNvPr>
          <p:cNvSpPr/>
          <p:nvPr/>
        </p:nvSpPr>
        <p:spPr>
          <a:xfrm rot="5400000">
            <a:off x="-249354" y="588361"/>
            <a:ext cx="970984"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Signalisation droite 7">
            <a:extLst>
              <a:ext uri="{FF2B5EF4-FFF2-40B4-BE49-F238E27FC236}">
                <a16:creationId xmlns:a16="http://schemas.microsoft.com/office/drawing/2014/main" id="{81E3875F-18BA-D9B8-0A1F-F7EE035F164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72AA6A54-FF75-A75A-E30F-CEE24D857BA7}"/>
              </a:ext>
            </a:extLst>
          </p:cNvPr>
          <p:cNvSpPr txBox="1"/>
          <p:nvPr/>
        </p:nvSpPr>
        <p:spPr>
          <a:xfrm>
            <a:off x="949264" y="332880"/>
            <a:ext cx="1355499" cy="369332"/>
          </a:xfrm>
          <a:prstGeom prst="rect">
            <a:avLst/>
          </a:prstGeom>
          <a:noFill/>
        </p:spPr>
        <p:txBody>
          <a:bodyPr wrap="none" rtlCol="0">
            <a:spAutoFit/>
          </a:bodyPr>
          <a:lstStyle/>
          <a:p>
            <a:r>
              <a:rPr lang="fr-FR" u="sng" dirty="0"/>
              <a:t>Introduction</a:t>
            </a:r>
          </a:p>
        </p:txBody>
      </p:sp>
    </p:spTree>
    <p:extLst>
      <p:ext uri="{BB962C8B-B14F-4D97-AF65-F5344CB8AC3E}">
        <p14:creationId xmlns:p14="http://schemas.microsoft.com/office/powerpoint/2010/main" val="282962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ignalisation droite 9">
            <a:extLst>
              <a:ext uri="{FF2B5EF4-FFF2-40B4-BE49-F238E27FC236}">
                <a16:creationId xmlns:a16="http://schemas.microsoft.com/office/drawing/2014/main" id="{772D7EF8-C0B2-C91B-65DD-7EBB1CA3639A}"/>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F14C7CFB-035E-F96E-195D-200DFD55DDC7}"/>
              </a:ext>
            </a:extLst>
          </p:cNvPr>
          <p:cNvSpPr/>
          <p:nvPr/>
        </p:nvSpPr>
        <p:spPr>
          <a:xfrm>
            <a:off x="3626068" y="1827597"/>
            <a:ext cx="8387256" cy="2585323"/>
          </a:xfrm>
          <a:prstGeom prst="rect">
            <a:avLst/>
          </a:prstGeom>
        </p:spPr>
        <p:txBody>
          <a:bodyPr wrap="square">
            <a:spAutoFit/>
          </a:bodyPr>
          <a:lstStyle/>
          <a:p>
            <a:r>
              <a:rPr lang="fr-FR" dirty="0">
                <a:solidFill>
                  <a:srgbClr val="000000"/>
                </a:solidFill>
                <a:latin typeface="Arial" panose="020B0604020202020204" pitchFamily="34" charset="0"/>
              </a:rPr>
              <a:t>Énergie produite : énergie produite et consommée localement</a:t>
            </a:r>
          </a:p>
          <a:p>
            <a:endParaRPr lang="fr-FR" dirty="0">
              <a:solidFill>
                <a:srgbClr val="000000"/>
              </a:solidFill>
              <a:latin typeface="Arial" panose="020B0604020202020204" pitchFamily="34" charset="0"/>
            </a:endParaRPr>
          </a:p>
          <a:p>
            <a:endParaRPr lang="fr-FR" dirty="0">
              <a:solidFill>
                <a:srgbClr val="000000"/>
              </a:solidFill>
              <a:latin typeface="Arial" panose="020B0604020202020204" pitchFamily="34" charset="0"/>
            </a:endParaRPr>
          </a:p>
          <a:p>
            <a:r>
              <a:rPr lang="fr-FR" dirty="0">
                <a:solidFill>
                  <a:srgbClr val="000000"/>
                </a:solidFill>
                <a:latin typeface="Arial" panose="020B0604020202020204" pitchFamily="34" charset="0"/>
              </a:rPr>
              <a:t>Énergie soutirée : énergie vendue par ENEDIS et consommée localement</a:t>
            </a:r>
            <a:endParaRPr lang="fr-FR" dirty="0"/>
          </a:p>
          <a:p>
            <a:endParaRPr lang="fr-FR" dirty="0"/>
          </a:p>
          <a:p>
            <a:endParaRPr lang="fr-FR" dirty="0"/>
          </a:p>
          <a:p>
            <a:r>
              <a:rPr lang="fr-FR" dirty="0">
                <a:solidFill>
                  <a:srgbClr val="000000"/>
                </a:solidFill>
                <a:latin typeface="Arial" panose="020B0604020202020204" pitchFamily="34" charset="0"/>
              </a:rPr>
              <a:t>Énergie injectée : énergie produite localement et vendue à ENEDIS</a:t>
            </a:r>
            <a:endParaRPr lang="fr-FR" dirty="0"/>
          </a:p>
          <a:p>
            <a:br>
              <a:rPr lang="fr-FR" dirty="0"/>
            </a:br>
            <a:endParaRPr lang="fr-FR" dirty="0"/>
          </a:p>
        </p:txBody>
      </p:sp>
      <p:sp>
        <p:nvSpPr>
          <p:cNvPr id="6" name="Rectangle 5">
            <a:extLst>
              <a:ext uri="{FF2B5EF4-FFF2-40B4-BE49-F238E27FC236}">
                <a16:creationId xmlns:a16="http://schemas.microsoft.com/office/drawing/2014/main" id="{A8492951-C24B-95B7-49EC-3700D3F5C5D8}"/>
              </a:ext>
            </a:extLst>
          </p:cNvPr>
          <p:cNvSpPr/>
          <p:nvPr/>
        </p:nvSpPr>
        <p:spPr>
          <a:xfrm>
            <a:off x="3237186" y="235997"/>
            <a:ext cx="8954814" cy="830997"/>
          </a:xfrm>
          <a:prstGeom prst="rect">
            <a:avLst/>
          </a:prstGeom>
        </p:spPr>
        <p:txBody>
          <a:bodyPr wrap="square">
            <a:spAutoFit/>
          </a:bodyPr>
          <a:lstStyle/>
          <a:p>
            <a:pPr algn="ctr"/>
            <a:r>
              <a:rPr lang="fr-FR" sz="2400" b="1" u="sng" dirty="0"/>
              <a:t>Présentation du </a:t>
            </a:r>
          </a:p>
          <a:p>
            <a:pPr algn="ctr"/>
            <a:r>
              <a:rPr lang="fr-FR" sz="2400" b="1" u="sng" dirty="0"/>
              <a:t>projet</a:t>
            </a:r>
            <a:endParaRPr lang="fr-FR" dirty="0"/>
          </a:p>
        </p:txBody>
      </p:sp>
      <p:pic>
        <p:nvPicPr>
          <p:cNvPr id="5126" name="Picture 6" descr="Compteur Linky : fonctionnement, mode d'emploi, danger et modalités de refus">
            <a:extLst>
              <a:ext uri="{FF2B5EF4-FFF2-40B4-BE49-F238E27FC236}">
                <a16:creationId xmlns:a16="http://schemas.microsoft.com/office/drawing/2014/main" id="{79DDEA54-0DF7-D678-B663-D92FE537F0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400" b="96800" l="10000" r="90000">
                        <a14:foregroundMark x1="43600" y1="10400" x2="59200" y2="2400"/>
                        <a14:foregroundMark x1="48400" y1="40000" x2="52400" y2="62400"/>
                        <a14:foregroundMark x1="52400" y1="62400" x2="68400" y2="32000"/>
                        <a14:foregroundMark x1="68400" y1="32000" x2="59200" y2="53600"/>
                        <a14:foregroundMark x1="66400" y1="41200" x2="66400" y2="56800"/>
                        <a14:foregroundMark x1="66400" y1="56800" x2="67200" y2="41200"/>
                        <a14:foregroundMark x1="67200" y1="41200" x2="68800" y2="57200"/>
                        <a14:foregroundMark x1="68800" y1="57200" x2="67200" y2="41600"/>
                        <a14:foregroundMark x1="52400" y1="69600" x2="56000" y2="68800"/>
                        <a14:foregroundMark x1="39600" y1="90000" x2="39600" y2="90000"/>
                        <a14:foregroundMark x1="66400" y1="82000" x2="66400" y2="82000"/>
                        <a14:foregroundMark x1="68800" y1="82400" x2="68800" y2="82400"/>
                        <a14:foregroundMark x1="70400" y1="79200" x2="44000" y2="94800"/>
                        <a14:foregroundMark x1="44000" y1="94800" x2="31200" y2="88400"/>
                        <a14:foregroundMark x1="43200" y1="96800" x2="43200" y2="96800"/>
                        <a14:foregroundMark x1="42400" y1="12000" x2="42400" y2="12000"/>
                        <a14:foregroundMark x1="40800" y1="12000" x2="40800" y2="12000"/>
                      </a14:backgroundRemoval>
                    </a14:imgEffect>
                  </a14:imgLayer>
                </a14:imgProps>
              </a:ext>
              <a:ext uri="{28A0092B-C50C-407E-A947-70E740481C1C}">
                <a14:useLocalDpi xmlns:a14="http://schemas.microsoft.com/office/drawing/2010/main" val="0"/>
              </a:ext>
            </a:extLst>
          </a:blip>
          <a:srcRect/>
          <a:stretch>
            <a:fillRect/>
          </a:stretch>
        </p:blipFill>
        <p:spPr bwMode="auto">
          <a:xfrm>
            <a:off x="9736534" y="4358919"/>
            <a:ext cx="1965887" cy="196588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que 7" descr="Maison contour">
            <a:extLst>
              <a:ext uri="{FF2B5EF4-FFF2-40B4-BE49-F238E27FC236}">
                <a16:creationId xmlns:a16="http://schemas.microsoft.com/office/drawing/2014/main" id="{461B8BC2-389C-B3DE-C6FC-FD534CC297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1800" y="4358919"/>
            <a:ext cx="1865586" cy="1865586"/>
          </a:xfrm>
          <a:prstGeom prst="rect">
            <a:avLst/>
          </a:prstGeom>
        </p:spPr>
      </p:pic>
      <p:pic>
        <p:nvPicPr>
          <p:cNvPr id="5128" name="Picture 8" descr="Enedis - Vous relier aux services essentiels">
            <a:extLst>
              <a:ext uri="{FF2B5EF4-FFF2-40B4-BE49-F238E27FC236}">
                <a16:creationId xmlns:a16="http://schemas.microsoft.com/office/drawing/2014/main" id="{53953C1E-1454-2539-6ADF-E8D0E3863A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9035" y="5089948"/>
            <a:ext cx="2465771" cy="1234858"/>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a:extLst>
              <a:ext uri="{FF2B5EF4-FFF2-40B4-BE49-F238E27FC236}">
                <a16:creationId xmlns:a16="http://schemas.microsoft.com/office/drawing/2014/main" id="{6A626CCE-2E4C-FC99-912B-1585E452117A}"/>
              </a:ext>
            </a:extLst>
          </p:cNvPr>
          <p:cNvSpPr/>
          <p:nvPr/>
        </p:nvSpPr>
        <p:spPr>
          <a:xfrm rot="5400000">
            <a:off x="-408685" y="784244"/>
            <a:ext cx="1289642"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a:extLst>
              <a:ext uri="{FF2B5EF4-FFF2-40B4-BE49-F238E27FC236}">
                <a16:creationId xmlns:a16="http://schemas.microsoft.com/office/drawing/2014/main" id="{9350B255-7DD6-1B92-6DF3-CF04B40BF124}"/>
              </a:ext>
            </a:extLst>
          </p:cNvPr>
          <p:cNvSpPr>
            <a:spLocks noGrp="1"/>
          </p:cNvSpPr>
          <p:nvPr>
            <p:ph type="sldNum" sz="quarter" idx="12"/>
          </p:nvPr>
        </p:nvSpPr>
        <p:spPr/>
        <p:txBody>
          <a:bodyPr/>
          <a:lstStyle/>
          <a:p>
            <a:fld id="{3DD4FD46-2E2B-094C-A100-2B141A0F8EB7}" type="slidenum">
              <a:rPr lang="fr-FR" smtClean="0"/>
              <a:t>5</a:t>
            </a:fld>
            <a:endParaRPr lang="fr-FR" dirty="0"/>
          </a:p>
        </p:txBody>
      </p:sp>
      <p:sp>
        <p:nvSpPr>
          <p:cNvPr id="11" name="ZoneTexte 10">
            <a:extLst>
              <a:ext uri="{FF2B5EF4-FFF2-40B4-BE49-F238E27FC236}">
                <a16:creationId xmlns:a16="http://schemas.microsoft.com/office/drawing/2014/main" id="{D92DDF0D-0810-D57E-2146-E7A0EF595FE1}"/>
              </a:ext>
            </a:extLst>
          </p:cNvPr>
          <p:cNvSpPr txBox="1"/>
          <p:nvPr/>
        </p:nvSpPr>
        <p:spPr>
          <a:xfrm>
            <a:off x="949264" y="332880"/>
            <a:ext cx="1355499" cy="369332"/>
          </a:xfrm>
          <a:prstGeom prst="rect">
            <a:avLst/>
          </a:prstGeom>
          <a:noFill/>
        </p:spPr>
        <p:txBody>
          <a:bodyPr wrap="none" rtlCol="0">
            <a:spAutoFit/>
          </a:bodyPr>
          <a:lstStyle/>
          <a:p>
            <a:r>
              <a:rPr lang="fr-FR" u="sng" dirty="0"/>
              <a:t>Introduction</a:t>
            </a:r>
          </a:p>
        </p:txBody>
      </p:sp>
    </p:spTree>
    <p:extLst>
      <p:ext uri="{BB962C8B-B14F-4D97-AF65-F5344CB8AC3E}">
        <p14:creationId xmlns:p14="http://schemas.microsoft.com/office/powerpoint/2010/main" val="188278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BFE07-B9E3-306A-7A4D-A66E29BC2839}"/>
              </a:ext>
            </a:extLst>
          </p:cNvPr>
          <p:cNvSpPr/>
          <p:nvPr/>
        </p:nvSpPr>
        <p:spPr>
          <a:xfrm>
            <a:off x="182880" y="797689"/>
            <a:ext cx="11870265" cy="523220"/>
          </a:xfrm>
          <a:prstGeom prst="rect">
            <a:avLst/>
          </a:prstGeom>
        </p:spPr>
        <p:txBody>
          <a:bodyPr wrap="square">
            <a:spAutoFit/>
          </a:bodyPr>
          <a:lstStyle/>
          <a:p>
            <a:pPr algn="ctr"/>
            <a:r>
              <a:rPr lang="fr-FR" sz="2800" b="1" u="sng" dirty="0"/>
              <a:t>Synoptique général du système</a:t>
            </a:r>
            <a:endParaRPr lang="fr-FR" sz="2800" dirty="0"/>
          </a:p>
        </p:txBody>
      </p:sp>
      <p:pic>
        <p:nvPicPr>
          <p:cNvPr id="6" name="Image 5">
            <a:extLst>
              <a:ext uri="{FF2B5EF4-FFF2-40B4-BE49-F238E27FC236}">
                <a16:creationId xmlns:a16="http://schemas.microsoft.com/office/drawing/2014/main" id="{2342B74D-C056-E2D3-CC46-9D279FD63EEB}"/>
              </a:ext>
            </a:extLst>
          </p:cNvPr>
          <p:cNvPicPr>
            <a:picLocks noChangeAspect="1"/>
          </p:cNvPicPr>
          <p:nvPr/>
        </p:nvPicPr>
        <p:blipFill>
          <a:blip r:embed="rId3"/>
          <a:stretch>
            <a:fillRect/>
          </a:stretch>
        </p:blipFill>
        <p:spPr>
          <a:xfrm>
            <a:off x="478095" y="1601604"/>
            <a:ext cx="3098800" cy="4267200"/>
          </a:xfrm>
          <a:prstGeom prst="rect">
            <a:avLst/>
          </a:prstGeom>
        </p:spPr>
      </p:pic>
      <p:pic>
        <p:nvPicPr>
          <p:cNvPr id="8" name="Image 7">
            <a:extLst>
              <a:ext uri="{FF2B5EF4-FFF2-40B4-BE49-F238E27FC236}">
                <a16:creationId xmlns:a16="http://schemas.microsoft.com/office/drawing/2014/main" id="{3A855E0C-FB2A-C83F-0F9C-41228765DAF1}"/>
              </a:ext>
            </a:extLst>
          </p:cNvPr>
          <p:cNvPicPr>
            <a:picLocks noChangeAspect="1"/>
          </p:cNvPicPr>
          <p:nvPr/>
        </p:nvPicPr>
        <p:blipFill>
          <a:blip r:embed="rId4"/>
          <a:stretch>
            <a:fillRect/>
          </a:stretch>
        </p:blipFill>
        <p:spPr>
          <a:xfrm>
            <a:off x="4006713" y="1672157"/>
            <a:ext cx="927100" cy="4457700"/>
          </a:xfrm>
          <a:prstGeom prst="rect">
            <a:avLst/>
          </a:prstGeom>
        </p:spPr>
      </p:pic>
      <p:pic>
        <p:nvPicPr>
          <p:cNvPr id="10" name="Image 9" descr="Une image contenant texte, équipement électronique&#10;&#10;Description générée automatiquement">
            <a:extLst>
              <a:ext uri="{FF2B5EF4-FFF2-40B4-BE49-F238E27FC236}">
                <a16:creationId xmlns:a16="http://schemas.microsoft.com/office/drawing/2014/main" id="{EF5D3A6E-EE42-D612-EA4E-ED80AA3E23F8}"/>
              </a:ext>
            </a:extLst>
          </p:cNvPr>
          <p:cNvPicPr>
            <a:picLocks noChangeAspect="1"/>
          </p:cNvPicPr>
          <p:nvPr/>
        </p:nvPicPr>
        <p:blipFill>
          <a:blip r:embed="rId5"/>
          <a:stretch>
            <a:fillRect/>
          </a:stretch>
        </p:blipFill>
        <p:spPr>
          <a:xfrm>
            <a:off x="5264289" y="2655681"/>
            <a:ext cx="1993900" cy="2247900"/>
          </a:xfrm>
          <a:prstGeom prst="rect">
            <a:avLst/>
          </a:prstGeom>
        </p:spPr>
      </p:pic>
      <p:pic>
        <p:nvPicPr>
          <p:cNvPr id="12" name="Image 11">
            <a:extLst>
              <a:ext uri="{FF2B5EF4-FFF2-40B4-BE49-F238E27FC236}">
                <a16:creationId xmlns:a16="http://schemas.microsoft.com/office/drawing/2014/main" id="{DA4CE998-3FF5-48EE-988C-F3DE230A135A}"/>
              </a:ext>
            </a:extLst>
          </p:cNvPr>
          <p:cNvPicPr>
            <a:picLocks noChangeAspect="1"/>
          </p:cNvPicPr>
          <p:nvPr/>
        </p:nvPicPr>
        <p:blipFill>
          <a:blip r:embed="rId6"/>
          <a:stretch>
            <a:fillRect/>
          </a:stretch>
        </p:blipFill>
        <p:spPr>
          <a:xfrm>
            <a:off x="7592795" y="2547754"/>
            <a:ext cx="673100" cy="2374900"/>
          </a:xfrm>
          <a:prstGeom prst="rect">
            <a:avLst/>
          </a:prstGeom>
        </p:spPr>
      </p:pic>
      <p:pic>
        <p:nvPicPr>
          <p:cNvPr id="21" name="Image 20">
            <a:extLst>
              <a:ext uri="{FF2B5EF4-FFF2-40B4-BE49-F238E27FC236}">
                <a16:creationId xmlns:a16="http://schemas.microsoft.com/office/drawing/2014/main" id="{CDB9C135-4836-6B32-42F0-3CC5C88CB17E}"/>
              </a:ext>
            </a:extLst>
          </p:cNvPr>
          <p:cNvPicPr>
            <a:picLocks noChangeAspect="1"/>
          </p:cNvPicPr>
          <p:nvPr/>
        </p:nvPicPr>
        <p:blipFill>
          <a:blip r:embed="rId7"/>
          <a:stretch>
            <a:fillRect/>
          </a:stretch>
        </p:blipFill>
        <p:spPr>
          <a:xfrm>
            <a:off x="9034070" y="1270661"/>
            <a:ext cx="2108200" cy="2019300"/>
          </a:xfrm>
          <a:prstGeom prst="rect">
            <a:avLst/>
          </a:prstGeom>
        </p:spPr>
      </p:pic>
      <p:pic>
        <p:nvPicPr>
          <p:cNvPr id="27" name="Image 26" descr="Une image contenant texte&#10;&#10;Description générée automatiquement">
            <a:extLst>
              <a:ext uri="{FF2B5EF4-FFF2-40B4-BE49-F238E27FC236}">
                <a16:creationId xmlns:a16="http://schemas.microsoft.com/office/drawing/2014/main" id="{F7E54522-B00F-8E63-7D63-D117472D0C41}"/>
              </a:ext>
            </a:extLst>
          </p:cNvPr>
          <p:cNvPicPr>
            <a:picLocks noChangeAspect="1"/>
          </p:cNvPicPr>
          <p:nvPr/>
        </p:nvPicPr>
        <p:blipFill>
          <a:blip r:embed="rId8"/>
          <a:stretch>
            <a:fillRect/>
          </a:stretch>
        </p:blipFill>
        <p:spPr>
          <a:xfrm>
            <a:off x="9153857" y="4198961"/>
            <a:ext cx="1879600" cy="1981200"/>
          </a:xfrm>
          <a:prstGeom prst="rect">
            <a:avLst/>
          </a:prstGeom>
        </p:spPr>
      </p:pic>
      <p:sp>
        <p:nvSpPr>
          <p:cNvPr id="28" name="Espace réservé du numéro de diapositive 27">
            <a:extLst>
              <a:ext uri="{FF2B5EF4-FFF2-40B4-BE49-F238E27FC236}">
                <a16:creationId xmlns:a16="http://schemas.microsoft.com/office/drawing/2014/main" id="{25A9669B-E307-1550-D418-007F80EC8946}"/>
              </a:ext>
            </a:extLst>
          </p:cNvPr>
          <p:cNvSpPr>
            <a:spLocks noGrp="1"/>
          </p:cNvSpPr>
          <p:nvPr>
            <p:ph type="sldNum" sz="quarter" idx="12"/>
          </p:nvPr>
        </p:nvSpPr>
        <p:spPr/>
        <p:txBody>
          <a:bodyPr/>
          <a:lstStyle/>
          <a:p>
            <a:fld id="{3DD4FD46-2E2B-094C-A100-2B141A0F8EB7}" type="slidenum">
              <a:rPr lang="fr-FR" smtClean="0"/>
              <a:t>6</a:t>
            </a:fld>
            <a:endParaRPr lang="fr-FR" dirty="0"/>
          </a:p>
        </p:txBody>
      </p:sp>
    </p:spTree>
    <p:extLst>
      <p:ext uri="{BB962C8B-B14F-4D97-AF65-F5344CB8AC3E}">
        <p14:creationId xmlns:p14="http://schemas.microsoft.com/office/powerpoint/2010/main" val="33375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ignalisation droite 5">
            <a:extLst>
              <a:ext uri="{FF2B5EF4-FFF2-40B4-BE49-F238E27FC236}">
                <a16:creationId xmlns:a16="http://schemas.microsoft.com/office/drawing/2014/main" id="{06806D2D-B481-055C-D1B4-B72743438D9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89851B24-7012-66C2-97CE-6DA08D799032}"/>
              </a:ext>
            </a:extLst>
          </p:cNvPr>
          <p:cNvSpPr/>
          <p:nvPr/>
        </p:nvSpPr>
        <p:spPr>
          <a:xfrm>
            <a:off x="3256156" y="777734"/>
            <a:ext cx="8935844" cy="461665"/>
          </a:xfrm>
          <a:prstGeom prst="rect">
            <a:avLst/>
          </a:prstGeom>
        </p:spPr>
        <p:txBody>
          <a:bodyPr wrap="square">
            <a:spAutoFit/>
          </a:bodyPr>
          <a:lstStyle/>
          <a:p>
            <a:pPr algn="ctr"/>
            <a:r>
              <a:rPr lang="fr-FR" sz="2400" b="1" u="sng" dirty="0"/>
              <a:t>Diagramme de déploiement</a:t>
            </a:r>
            <a:endParaRPr lang="fr-FR" sz="3200" dirty="0"/>
          </a:p>
        </p:txBody>
      </p:sp>
      <p:pic>
        <p:nvPicPr>
          <p:cNvPr id="3" name="Image 2">
            <a:extLst>
              <a:ext uri="{FF2B5EF4-FFF2-40B4-BE49-F238E27FC236}">
                <a16:creationId xmlns:a16="http://schemas.microsoft.com/office/drawing/2014/main" id="{DB78F44E-321B-5A4F-585A-7CDE5E8BD84A}"/>
              </a:ext>
            </a:extLst>
          </p:cNvPr>
          <p:cNvPicPr>
            <a:picLocks noChangeAspect="1"/>
          </p:cNvPicPr>
          <p:nvPr/>
        </p:nvPicPr>
        <p:blipFill>
          <a:blip r:embed="rId3"/>
          <a:stretch>
            <a:fillRect/>
          </a:stretch>
        </p:blipFill>
        <p:spPr>
          <a:xfrm>
            <a:off x="3254242" y="1459733"/>
            <a:ext cx="8937758" cy="4581303"/>
          </a:xfrm>
          <a:prstGeom prst="rect">
            <a:avLst/>
          </a:prstGeom>
        </p:spPr>
      </p:pic>
      <p:sp>
        <p:nvSpPr>
          <p:cNvPr id="8" name="Chevron 7">
            <a:extLst>
              <a:ext uri="{FF2B5EF4-FFF2-40B4-BE49-F238E27FC236}">
                <a16:creationId xmlns:a16="http://schemas.microsoft.com/office/drawing/2014/main" id="{DBD3F7DD-A6FF-E9F3-899C-C43CB4AAA3AC}"/>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a:extLst>
              <a:ext uri="{FF2B5EF4-FFF2-40B4-BE49-F238E27FC236}">
                <a16:creationId xmlns:a16="http://schemas.microsoft.com/office/drawing/2014/main" id="{8BCDA202-D2C9-0E98-68F2-7BAB78DA1388}"/>
              </a:ext>
            </a:extLst>
          </p:cNvPr>
          <p:cNvSpPr>
            <a:spLocks noGrp="1"/>
          </p:cNvSpPr>
          <p:nvPr>
            <p:ph type="sldNum" sz="quarter" idx="12"/>
          </p:nvPr>
        </p:nvSpPr>
        <p:spPr/>
        <p:txBody>
          <a:bodyPr/>
          <a:lstStyle/>
          <a:p>
            <a:fld id="{3DD4FD46-2E2B-094C-A100-2B141A0F8EB7}" type="slidenum">
              <a:rPr lang="fr-FR" smtClean="0"/>
              <a:t>7</a:t>
            </a:fld>
            <a:endParaRPr lang="fr-FR" dirty="0"/>
          </a:p>
        </p:txBody>
      </p:sp>
      <p:sp>
        <p:nvSpPr>
          <p:cNvPr id="10" name="ZoneTexte 9">
            <a:extLst>
              <a:ext uri="{FF2B5EF4-FFF2-40B4-BE49-F238E27FC236}">
                <a16:creationId xmlns:a16="http://schemas.microsoft.com/office/drawing/2014/main" id="{97C5F0E2-371A-D2AD-F20F-850A99B99CB0}"/>
              </a:ext>
            </a:extLst>
          </p:cNvPr>
          <p:cNvSpPr txBox="1"/>
          <p:nvPr/>
        </p:nvSpPr>
        <p:spPr>
          <a:xfrm>
            <a:off x="949264" y="332880"/>
            <a:ext cx="1355499" cy="369332"/>
          </a:xfrm>
          <a:prstGeom prst="rect">
            <a:avLst/>
          </a:prstGeom>
          <a:noFill/>
        </p:spPr>
        <p:txBody>
          <a:bodyPr wrap="none" rtlCol="0">
            <a:spAutoFit/>
          </a:bodyPr>
          <a:lstStyle/>
          <a:p>
            <a:r>
              <a:rPr lang="fr-FR" u="sng" dirty="0"/>
              <a:t>Introduction</a:t>
            </a:r>
          </a:p>
        </p:txBody>
      </p:sp>
    </p:spTree>
    <p:extLst>
      <p:ext uri="{BB962C8B-B14F-4D97-AF65-F5344CB8AC3E}">
        <p14:creationId xmlns:p14="http://schemas.microsoft.com/office/powerpoint/2010/main" val="370041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ignalisation droite 5">
            <a:extLst>
              <a:ext uri="{FF2B5EF4-FFF2-40B4-BE49-F238E27FC236}">
                <a16:creationId xmlns:a16="http://schemas.microsoft.com/office/drawing/2014/main" id="{06806D2D-B481-055C-D1B4-B72743438D9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Organisation des tâches</a:t>
            </a:r>
          </a:p>
        </p:txBody>
      </p:sp>
      <p:sp>
        <p:nvSpPr>
          <p:cNvPr id="2" name="ZoneTexte 1">
            <a:extLst>
              <a:ext uri="{FF2B5EF4-FFF2-40B4-BE49-F238E27FC236}">
                <a16:creationId xmlns:a16="http://schemas.microsoft.com/office/drawing/2014/main" id="{6FD6D319-776D-4E5F-E6AF-93EF1E9AEDFE}"/>
              </a:ext>
            </a:extLst>
          </p:cNvPr>
          <p:cNvSpPr txBox="1"/>
          <p:nvPr/>
        </p:nvSpPr>
        <p:spPr>
          <a:xfrm>
            <a:off x="3444842" y="2786744"/>
            <a:ext cx="2542301" cy="2031325"/>
          </a:xfrm>
          <a:prstGeom prst="rect">
            <a:avLst/>
          </a:prstGeom>
          <a:noFill/>
        </p:spPr>
        <p:txBody>
          <a:bodyPr wrap="square" rtlCol="0">
            <a:spAutoFit/>
          </a:bodyPr>
          <a:lstStyle/>
          <a:p>
            <a:r>
              <a:rPr lang="fr-FR" b="1" dirty="0">
                <a:solidFill>
                  <a:srgbClr val="00B050"/>
                </a:solidFill>
              </a:rPr>
              <a:t>Application embarquée</a:t>
            </a:r>
          </a:p>
          <a:p>
            <a:endParaRPr lang="fr-FR" dirty="0"/>
          </a:p>
          <a:p>
            <a:pPr marL="285750" indent="-285750" fontAlgn="base">
              <a:buFont typeface="Wingdings" pitchFamily="2" charset="2"/>
              <a:buChar char="Ø"/>
            </a:pPr>
            <a:r>
              <a:rPr lang="fr-FR" dirty="0"/>
              <a:t>Récupérer les indicateurs</a:t>
            </a:r>
          </a:p>
          <a:p>
            <a:pPr fontAlgn="base"/>
            <a:endParaRPr lang="fr-FR" dirty="0"/>
          </a:p>
          <a:p>
            <a:pPr marL="285750" indent="-285750">
              <a:buFont typeface="Wingdings" pitchFamily="2" charset="2"/>
              <a:buChar char="Ø"/>
            </a:pPr>
            <a:r>
              <a:rPr lang="fr-FR" dirty="0"/>
              <a:t>Envoie des données à la base de données</a:t>
            </a:r>
          </a:p>
        </p:txBody>
      </p:sp>
      <p:sp>
        <p:nvSpPr>
          <p:cNvPr id="8" name="ZoneTexte 7">
            <a:extLst>
              <a:ext uri="{FF2B5EF4-FFF2-40B4-BE49-F238E27FC236}">
                <a16:creationId xmlns:a16="http://schemas.microsoft.com/office/drawing/2014/main" id="{5DD4CBD7-C4EC-E7C6-9D13-483AA047B88E}"/>
              </a:ext>
            </a:extLst>
          </p:cNvPr>
          <p:cNvSpPr txBox="1"/>
          <p:nvPr/>
        </p:nvSpPr>
        <p:spPr>
          <a:xfrm>
            <a:off x="6452927" y="2786744"/>
            <a:ext cx="2542301" cy="3139321"/>
          </a:xfrm>
          <a:prstGeom prst="rect">
            <a:avLst/>
          </a:prstGeom>
          <a:noFill/>
        </p:spPr>
        <p:txBody>
          <a:bodyPr wrap="square" rtlCol="0">
            <a:spAutoFit/>
          </a:bodyPr>
          <a:lstStyle/>
          <a:p>
            <a:r>
              <a:rPr lang="fr-FR" b="1" dirty="0">
                <a:solidFill>
                  <a:srgbClr val="00B050"/>
                </a:solidFill>
              </a:rPr>
              <a:t>Application Web</a:t>
            </a:r>
          </a:p>
          <a:p>
            <a:endParaRPr lang="fr-FR" dirty="0"/>
          </a:p>
          <a:p>
            <a:pPr marL="285750" indent="-285750" fontAlgn="base">
              <a:buFont typeface="Wingdings" pitchFamily="2" charset="2"/>
              <a:buChar char="Ø"/>
            </a:pPr>
            <a:r>
              <a:rPr lang="fr-FR" dirty="0"/>
              <a:t>Créer une base de données</a:t>
            </a:r>
          </a:p>
          <a:p>
            <a:pPr fontAlgn="base"/>
            <a:endParaRPr lang="fr-FR" dirty="0"/>
          </a:p>
          <a:p>
            <a:pPr marL="285750" indent="-285750" fontAlgn="base">
              <a:buFont typeface="Wingdings" pitchFamily="2" charset="2"/>
              <a:buChar char="Ø"/>
            </a:pPr>
            <a:r>
              <a:rPr lang="fr-FR" dirty="0"/>
              <a:t>Mise en place d’une </a:t>
            </a:r>
            <a:r>
              <a:rPr lang="fr-FR" b="1" dirty="0"/>
              <a:t>API</a:t>
            </a:r>
          </a:p>
          <a:p>
            <a:pPr fontAlgn="base"/>
            <a:endParaRPr lang="fr-FR" dirty="0"/>
          </a:p>
          <a:p>
            <a:pPr marL="285750" indent="-285750" fontAlgn="base">
              <a:buFont typeface="Wingdings" pitchFamily="2" charset="2"/>
              <a:buChar char="Ø"/>
            </a:pPr>
            <a:r>
              <a:rPr lang="fr-FR" dirty="0"/>
              <a:t>Visualiser les indicateurs via site web</a:t>
            </a:r>
          </a:p>
        </p:txBody>
      </p:sp>
      <p:sp>
        <p:nvSpPr>
          <p:cNvPr id="10" name="ZoneTexte 9">
            <a:extLst>
              <a:ext uri="{FF2B5EF4-FFF2-40B4-BE49-F238E27FC236}">
                <a16:creationId xmlns:a16="http://schemas.microsoft.com/office/drawing/2014/main" id="{7E80621D-B6B6-D9A8-5117-F88A613900CC}"/>
              </a:ext>
            </a:extLst>
          </p:cNvPr>
          <p:cNvSpPr txBox="1"/>
          <p:nvPr/>
        </p:nvSpPr>
        <p:spPr>
          <a:xfrm>
            <a:off x="9461012" y="2786744"/>
            <a:ext cx="2730988" cy="3416320"/>
          </a:xfrm>
          <a:prstGeom prst="rect">
            <a:avLst/>
          </a:prstGeom>
          <a:noFill/>
        </p:spPr>
        <p:txBody>
          <a:bodyPr wrap="square" rtlCol="0">
            <a:spAutoFit/>
          </a:bodyPr>
          <a:lstStyle/>
          <a:p>
            <a:r>
              <a:rPr lang="fr-FR" b="1" dirty="0">
                <a:solidFill>
                  <a:srgbClr val="00B050"/>
                </a:solidFill>
              </a:rPr>
              <a:t>Application smartphone</a:t>
            </a:r>
          </a:p>
          <a:p>
            <a:endParaRPr lang="fr-FR" dirty="0"/>
          </a:p>
          <a:p>
            <a:pPr marL="285750" indent="-285750" fontAlgn="base">
              <a:buFont typeface="Wingdings" pitchFamily="2" charset="2"/>
              <a:buChar char="Ø"/>
            </a:pPr>
            <a:r>
              <a:rPr lang="fr-FR" dirty="0"/>
              <a:t>Mise en place et Utilisation d’une </a:t>
            </a:r>
            <a:r>
              <a:rPr lang="fr-FR" b="1" dirty="0"/>
              <a:t>API</a:t>
            </a:r>
            <a:r>
              <a:rPr lang="fr-FR" dirty="0"/>
              <a:t> (application </a:t>
            </a:r>
            <a:r>
              <a:rPr lang="fr-FR" dirty="0" err="1"/>
              <a:t>programming</a:t>
            </a:r>
            <a:r>
              <a:rPr lang="fr-FR" dirty="0"/>
              <a:t> interface) adaptée </a:t>
            </a:r>
          </a:p>
          <a:p>
            <a:pPr fontAlgn="base"/>
            <a:endParaRPr lang="fr-FR" dirty="0"/>
          </a:p>
          <a:p>
            <a:pPr marL="285750" indent="-285750" fontAlgn="base">
              <a:buFont typeface="Wingdings" pitchFamily="2" charset="2"/>
              <a:buChar char="Ø"/>
            </a:pPr>
            <a:r>
              <a:rPr lang="fr-FR" dirty="0"/>
              <a:t>Visualiser les indicateurs via application smartphone</a:t>
            </a:r>
          </a:p>
        </p:txBody>
      </p:sp>
      <p:sp>
        <p:nvSpPr>
          <p:cNvPr id="3" name="Rectangle 2">
            <a:extLst>
              <a:ext uri="{FF2B5EF4-FFF2-40B4-BE49-F238E27FC236}">
                <a16:creationId xmlns:a16="http://schemas.microsoft.com/office/drawing/2014/main" id="{54800EAB-5212-58AA-575D-07A58504A83D}"/>
              </a:ext>
            </a:extLst>
          </p:cNvPr>
          <p:cNvSpPr/>
          <p:nvPr/>
        </p:nvSpPr>
        <p:spPr>
          <a:xfrm>
            <a:off x="3147299" y="1459734"/>
            <a:ext cx="2839844" cy="646331"/>
          </a:xfrm>
          <a:prstGeom prst="rect">
            <a:avLst/>
          </a:prstGeom>
        </p:spPr>
        <p:txBody>
          <a:bodyPr wrap="square">
            <a:spAutoFit/>
          </a:bodyPr>
          <a:lstStyle/>
          <a:p>
            <a:pPr algn="ctr"/>
            <a:r>
              <a:rPr lang="fr-FR" u="sng" dirty="0">
                <a:solidFill>
                  <a:srgbClr val="000000"/>
                </a:solidFill>
                <a:latin typeface="Arial" panose="020B0604020202020204" pitchFamily="34" charset="0"/>
              </a:rPr>
              <a:t>Étudiant 1</a:t>
            </a:r>
            <a:br>
              <a:rPr lang="fr-FR" dirty="0"/>
            </a:br>
            <a:r>
              <a:rPr lang="fr-FR" dirty="0">
                <a:solidFill>
                  <a:srgbClr val="000000"/>
                </a:solidFill>
                <a:latin typeface="Arial" panose="020B0604020202020204" pitchFamily="34" charset="0"/>
              </a:rPr>
              <a:t>Melvin COURJAUD</a:t>
            </a:r>
            <a:endParaRPr lang="fr-FR" dirty="0"/>
          </a:p>
        </p:txBody>
      </p:sp>
      <p:sp>
        <p:nvSpPr>
          <p:cNvPr id="4" name="Rectangle 3">
            <a:extLst>
              <a:ext uri="{FF2B5EF4-FFF2-40B4-BE49-F238E27FC236}">
                <a16:creationId xmlns:a16="http://schemas.microsoft.com/office/drawing/2014/main" id="{47F942F4-2144-1340-F81E-5BB0D1727E06}"/>
              </a:ext>
            </a:extLst>
          </p:cNvPr>
          <p:cNvSpPr/>
          <p:nvPr/>
        </p:nvSpPr>
        <p:spPr>
          <a:xfrm>
            <a:off x="5811122" y="1413109"/>
            <a:ext cx="2839844" cy="646331"/>
          </a:xfrm>
          <a:prstGeom prst="rect">
            <a:avLst/>
          </a:prstGeom>
        </p:spPr>
        <p:txBody>
          <a:bodyPr wrap="square">
            <a:spAutoFit/>
          </a:bodyPr>
          <a:lstStyle/>
          <a:p>
            <a:pPr algn="ctr"/>
            <a:r>
              <a:rPr lang="fr-FR" u="sng" dirty="0">
                <a:solidFill>
                  <a:srgbClr val="000000"/>
                </a:solidFill>
                <a:latin typeface="Arial" panose="020B0604020202020204" pitchFamily="34" charset="0"/>
              </a:rPr>
              <a:t>Étudiant 2</a:t>
            </a:r>
            <a:br>
              <a:rPr lang="fr-FR" dirty="0"/>
            </a:br>
            <a:r>
              <a:rPr lang="fr-FR" dirty="0">
                <a:solidFill>
                  <a:srgbClr val="000000"/>
                </a:solidFill>
                <a:latin typeface="Arial" panose="020B0604020202020204" pitchFamily="34" charset="0"/>
              </a:rPr>
              <a:t>Ayaad AHAMADA </a:t>
            </a:r>
            <a:endParaRPr lang="fr-FR" dirty="0"/>
          </a:p>
        </p:txBody>
      </p:sp>
      <p:sp>
        <p:nvSpPr>
          <p:cNvPr id="5" name="Rectangle 4">
            <a:extLst>
              <a:ext uri="{FF2B5EF4-FFF2-40B4-BE49-F238E27FC236}">
                <a16:creationId xmlns:a16="http://schemas.microsoft.com/office/drawing/2014/main" id="{803B5883-305C-7645-FDB1-274EFDF32708}"/>
              </a:ext>
            </a:extLst>
          </p:cNvPr>
          <p:cNvSpPr/>
          <p:nvPr/>
        </p:nvSpPr>
        <p:spPr>
          <a:xfrm>
            <a:off x="9461012" y="1413108"/>
            <a:ext cx="2537347" cy="646331"/>
          </a:xfrm>
          <a:prstGeom prst="rect">
            <a:avLst/>
          </a:prstGeom>
        </p:spPr>
        <p:txBody>
          <a:bodyPr wrap="square">
            <a:spAutoFit/>
          </a:bodyPr>
          <a:lstStyle/>
          <a:p>
            <a:pPr algn="ctr"/>
            <a:r>
              <a:rPr lang="fr-FR" u="sng" dirty="0">
                <a:solidFill>
                  <a:srgbClr val="000000"/>
                </a:solidFill>
                <a:latin typeface="Arial" panose="020B0604020202020204" pitchFamily="34" charset="0"/>
              </a:rPr>
              <a:t>Élève 3</a:t>
            </a:r>
            <a:br>
              <a:rPr lang="fr-FR" dirty="0"/>
            </a:br>
            <a:r>
              <a:rPr lang="fr-FR" dirty="0">
                <a:solidFill>
                  <a:srgbClr val="000000"/>
                </a:solidFill>
                <a:latin typeface="Arial" panose="020B0604020202020204" pitchFamily="34" charset="0"/>
              </a:rPr>
              <a:t>Nicolas LHOMMEAU </a:t>
            </a:r>
            <a:endParaRPr lang="fr-FR" dirty="0"/>
          </a:p>
        </p:txBody>
      </p:sp>
      <p:sp>
        <p:nvSpPr>
          <p:cNvPr id="11" name="Chevron 10">
            <a:extLst>
              <a:ext uri="{FF2B5EF4-FFF2-40B4-BE49-F238E27FC236}">
                <a16:creationId xmlns:a16="http://schemas.microsoft.com/office/drawing/2014/main" id="{9930625C-9F81-C472-6C30-27655621E178}"/>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Chevron 13">
            <a:extLst>
              <a:ext uri="{FF2B5EF4-FFF2-40B4-BE49-F238E27FC236}">
                <a16:creationId xmlns:a16="http://schemas.microsoft.com/office/drawing/2014/main" id="{BD4CD395-BE48-4A11-B9D0-3EC88025BAA8}"/>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numéro de diapositive 6">
            <a:extLst>
              <a:ext uri="{FF2B5EF4-FFF2-40B4-BE49-F238E27FC236}">
                <a16:creationId xmlns:a16="http://schemas.microsoft.com/office/drawing/2014/main" id="{9CAD15B6-B6BF-37BC-C419-FE414D43C39F}"/>
              </a:ext>
            </a:extLst>
          </p:cNvPr>
          <p:cNvSpPr>
            <a:spLocks noGrp="1"/>
          </p:cNvSpPr>
          <p:nvPr>
            <p:ph type="sldNum" sz="quarter" idx="12"/>
          </p:nvPr>
        </p:nvSpPr>
        <p:spPr/>
        <p:txBody>
          <a:bodyPr/>
          <a:lstStyle/>
          <a:p>
            <a:fld id="{3DD4FD46-2E2B-094C-A100-2B141A0F8EB7}" type="slidenum">
              <a:rPr lang="fr-FR" smtClean="0"/>
              <a:t>8</a:t>
            </a:fld>
            <a:endParaRPr lang="fr-FR" dirty="0"/>
          </a:p>
        </p:txBody>
      </p:sp>
      <p:sp>
        <p:nvSpPr>
          <p:cNvPr id="13" name="ZoneTexte 12">
            <a:extLst>
              <a:ext uri="{FF2B5EF4-FFF2-40B4-BE49-F238E27FC236}">
                <a16:creationId xmlns:a16="http://schemas.microsoft.com/office/drawing/2014/main" id="{F04C918A-D91D-C22D-7CB8-E78C1AF99294}"/>
              </a:ext>
            </a:extLst>
          </p:cNvPr>
          <p:cNvSpPr txBox="1"/>
          <p:nvPr/>
        </p:nvSpPr>
        <p:spPr>
          <a:xfrm>
            <a:off x="955404" y="1894305"/>
            <a:ext cx="1812022" cy="646331"/>
          </a:xfrm>
          <a:prstGeom prst="rect">
            <a:avLst/>
          </a:prstGeom>
          <a:noFill/>
        </p:spPr>
        <p:txBody>
          <a:bodyPr wrap="square" rtlCol="0">
            <a:spAutoFit/>
          </a:bodyPr>
          <a:lstStyle/>
          <a:p>
            <a:r>
              <a:rPr lang="fr-FR" b="1" u="sng" dirty="0"/>
              <a:t>Organisation des tâches </a:t>
            </a:r>
          </a:p>
        </p:txBody>
      </p:sp>
    </p:spTree>
    <p:extLst>
      <p:ext uri="{BB962C8B-B14F-4D97-AF65-F5344CB8AC3E}">
        <p14:creationId xmlns:p14="http://schemas.microsoft.com/office/powerpoint/2010/main" val="377830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ignalisation droite 5">
            <a:extLst>
              <a:ext uri="{FF2B5EF4-FFF2-40B4-BE49-F238E27FC236}">
                <a16:creationId xmlns:a16="http://schemas.microsoft.com/office/drawing/2014/main" id="{06806D2D-B481-055C-D1B4-B72743438D93}"/>
              </a:ext>
            </a:extLst>
          </p:cNvPr>
          <p:cNvSpPr/>
          <p:nvPr/>
        </p:nvSpPr>
        <p:spPr>
          <a:xfrm rot="5400000">
            <a:off x="-83910" y="72711"/>
            <a:ext cx="640097" cy="494675"/>
          </a:xfrm>
          <a:prstGeom prst="homePlate">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89851B24-7012-66C2-97CE-6DA08D799032}"/>
              </a:ext>
            </a:extLst>
          </p:cNvPr>
          <p:cNvSpPr/>
          <p:nvPr/>
        </p:nvSpPr>
        <p:spPr>
          <a:xfrm>
            <a:off x="3256156" y="270765"/>
            <a:ext cx="8935844" cy="461665"/>
          </a:xfrm>
          <a:prstGeom prst="rect">
            <a:avLst/>
          </a:prstGeom>
        </p:spPr>
        <p:txBody>
          <a:bodyPr wrap="square">
            <a:spAutoFit/>
          </a:bodyPr>
          <a:lstStyle/>
          <a:p>
            <a:pPr algn="ctr"/>
            <a:r>
              <a:rPr lang="fr-FR" sz="2400" b="1" u="sng" dirty="0"/>
              <a:t>Ma partie personnelle </a:t>
            </a:r>
          </a:p>
        </p:txBody>
      </p:sp>
      <p:sp>
        <p:nvSpPr>
          <p:cNvPr id="8" name="ZoneTexte 7">
            <a:extLst>
              <a:ext uri="{FF2B5EF4-FFF2-40B4-BE49-F238E27FC236}">
                <a16:creationId xmlns:a16="http://schemas.microsoft.com/office/drawing/2014/main" id="{5DD4CBD7-C4EC-E7C6-9D13-483AA047B88E}"/>
              </a:ext>
            </a:extLst>
          </p:cNvPr>
          <p:cNvSpPr txBox="1"/>
          <p:nvPr/>
        </p:nvSpPr>
        <p:spPr>
          <a:xfrm>
            <a:off x="5130801" y="2786744"/>
            <a:ext cx="5994400" cy="2308324"/>
          </a:xfrm>
          <a:prstGeom prst="rect">
            <a:avLst/>
          </a:prstGeom>
          <a:noFill/>
        </p:spPr>
        <p:txBody>
          <a:bodyPr wrap="square" rtlCol="0">
            <a:spAutoFit/>
          </a:bodyPr>
          <a:lstStyle/>
          <a:p>
            <a:r>
              <a:rPr lang="fr-FR" b="1" dirty="0">
                <a:solidFill>
                  <a:srgbClr val="00B050"/>
                </a:solidFill>
              </a:rPr>
              <a:t>Application Web</a:t>
            </a:r>
          </a:p>
          <a:p>
            <a:endParaRPr lang="fr-FR" dirty="0"/>
          </a:p>
          <a:p>
            <a:pPr marL="285750" indent="-285750" fontAlgn="base">
              <a:buFont typeface="Wingdings" pitchFamily="2" charset="2"/>
              <a:buChar char="Ø"/>
            </a:pPr>
            <a:r>
              <a:rPr lang="fr-FR" dirty="0"/>
              <a:t>Créer une base de données</a:t>
            </a:r>
          </a:p>
          <a:p>
            <a:pPr marL="285750" indent="-285750" fontAlgn="base">
              <a:buFont typeface="Wingdings" pitchFamily="2" charset="2"/>
              <a:buChar char="Ø"/>
            </a:pPr>
            <a:endParaRPr lang="fr-FR" dirty="0"/>
          </a:p>
          <a:p>
            <a:pPr marL="285750" indent="-285750" fontAlgn="base">
              <a:buFont typeface="Wingdings" pitchFamily="2" charset="2"/>
              <a:buChar char="Ø"/>
            </a:pPr>
            <a:r>
              <a:rPr lang="fr-FR" dirty="0"/>
              <a:t>Visualiser les indicateurs via site web</a:t>
            </a:r>
          </a:p>
          <a:p>
            <a:pPr marL="285750" indent="-285750" fontAlgn="base">
              <a:buFont typeface="Wingdings" pitchFamily="2" charset="2"/>
              <a:buChar char="Ø"/>
            </a:pPr>
            <a:endParaRPr lang="fr-FR" dirty="0"/>
          </a:p>
          <a:p>
            <a:pPr marL="285750" indent="-285750" fontAlgn="base">
              <a:buFont typeface="Wingdings" pitchFamily="2" charset="2"/>
              <a:buChar char="Ø"/>
            </a:pPr>
            <a:r>
              <a:rPr lang="fr-FR" dirty="0"/>
              <a:t>Mise en place d’une </a:t>
            </a:r>
            <a:r>
              <a:rPr lang="fr-FR" b="1" dirty="0"/>
              <a:t>API</a:t>
            </a:r>
          </a:p>
          <a:p>
            <a:pPr fontAlgn="base"/>
            <a:endParaRPr lang="fr-FR" dirty="0"/>
          </a:p>
        </p:txBody>
      </p:sp>
      <p:sp>
        <p:nvSpPr>
          <p:cNvPr id="4" name="Rectangle 3">
            <a:extLst>
              <a:ext uri="{FF2B5EF4-FFF2-40B4-BE49-F238E27FC236}">
                <a16:creationId xmlns:a16="http://schemas.microsoft.com/office/drawing/2014/main" id="{47F942F4-2144-1340-F81E-5BB0D1727E06}"/>
              </a:ext>
            </a:extLst>
          </p:cNvPr>
          <p:cNvSpPr/>
          <p:nvPr/>
        </p:nvSpPr>
        <p:spPr>
          <a:xfrm>
            <a:off x="3131422" y="1637655"/>
            <a:ext cx="3815478" cy="369332"/>
          </a:xfrm>
          <a:prstGeom prst="rect">
            <a:avLst/>
          </a:prstGeom>
        </p:spPr>
        <p:txBody>
          <a:bodyPr wrap="square">
            <a:spAutoFit/>
          </a:bodyPr>
          <a:lstStyle/>
          <a:p>
            <a:pPr algn="ctr"/>
            <a:r>
              <a:rPr lang="fr-FR" u="sng" dirty="0">
                <a:solidFill>
                  <a:srgbClr val="000000"/>
                </a:solidFill>
                <a:latin typeface="Arial" panose="020B0604020202020204" pitchFamily="34" charset="0"/>
              </a:rPr>
              <a:t>Étudiant 2</a:t>
            </a:r>
            <a:r>
              <a:rPr lang="fr-FR" dirty="0">
                <a:solidFill>
                  <a:srgbClr val="000000"/>
                </a:solidFill>
                <a:latin typeface="Arial" panose="020B0604020202020204" pitchFamily="34" charset="0"/>
              </a:rPr>
              <a:t> : Ayaad AHAMADA </a:t>
            </a:r>
            <a:endParaRPr lang="fr-FR" dirty="0"/>
          </a:p>
        </p:txBody>
      </p:sp>
      <p:sp>
        <p:nvSpPr>
          <p:cNvPr id="19" name="Chevron 18">
            <a:extLst>
              <a:ext uri="{FF2B5EF4-FFF2-40B4-BE49-F238E27FC236}">
                <a16:creationId xmlns:a16="http://schemas.microsoft.com/office/drawing/2014/main" id="{E49F37C4-2DEB-6D10-9657-E6051FEAC42B}"/>
              </a:ext>
            </a:extLst>
          </p:cNvPr>
          <p:cNvSpPr/>
          <p:nvPr/>
        </p:nvSpPr>
        <p:spPr>
          <a:xfrm rot="5400000">
            <a:off x="-616503" y="992062"/>
            <a:ext cx="1705278"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Chevron 19">
            <a:extLst>
              <a:ext uri="{FF2B5EF4-FFF2-40B4-BE49-F238E27FC236}">
                <a16:creationId xmlns:a16="http://schemas.microsoft.com/office/drawing/2014/main" id="{6DEDBACE-5066-8BF8-AB58-019E81DE00FB}"/>
              </a:ext>
            </a:extLst>
          </p:cNvPr>
          <p:cNvSpPr/>
          <p:nvPr/>
        </p:nvSpPr>
        <p:spPr>
          <a:xfrm rot="5400000">
            <a:off x="-369171" y="2576368"/>
            <a:ext cx="1210589" cy="494675"/>
          </a:xfrm>
          <a:prstGeom prst="chevron">
            <a:avLst>
              <a:gd name="adj" fmla="val 38179"/>
            </a:avLst>
          </a:prstGeom>
          <a:solidFill>
            <a:schemeClr val="tx2">
              <a:lumMod val="25000"/>
              <a:lumOff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Chevron 20">
            <a:extLst>
              <a:ext uri="{FF2B5EF4-FFF2-40B4-BE49-F238E27FC236}">
                <a16:creationId xmlns:a16="http://schemas.microsoft.com/office/drawing/2014/main" id="{A9D2B6BE-AAA8-D157-4710-08DAED0F0A4D}"/>
              </a:ext>
            </a:extLst>
          </p:cNvPr>
          <p:cNvSpPr/>
          <p:nvPr/>
        </p:nvSpPr>
        <p:spPr>
          <a:xfrm rot="5400000">
            <a:off x="-75978" y="3242979"/>
            <a:ext cx="62417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Chevron 21">
            <a:extLst>
              <a:ext uri="{FF2B5EF4-FFF2-40B4-BE49-F238E27FC236}">
                <a16:creationId xmlns:a16="http://schemas.microsoft.com/office/drawing/2014/main" id="{0D60A41E-611A-040B-5D16-CBCD606D9761}"/>
              </a:ext>
            </a:extLst>
          </p:cNvPr>
          <p:cNvSpPr/>
          <p:nvPr/>
        </p:nvSpPr>
        <p:spPr>
          <a:xfrm rot="5400000">
            <a:off x="-83914" y="1911414"/>
            <a:ext cx="640099" cy="494675"/>
          </a:xfrm>
          <a:prstGeom prst="chevron">
            <a:avLst>
              <a:gd name="adj" fmla="val 38179"/>
            </a:avLst>
          </a:prstGeom>
          <a:solidFill>
            <a:schemeClr val="accent2"/>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 name="Rectangle 4">
            <a:extLst>
              <a:ext uri="{FF2B5EF4-FFF2-40B4-BE49-F238E27FC236}">
                <a16:creationId xmlns:a16="http://schemas.microsoft.com/office/drawing/2014/main" id="{F079BD8A-AD61-2C1E-9AF2-9CF4CC1F69F9}"/>
              </a:ext>
            </a:extLst>
          </p:cNvPr>
          <p:cNvSpPr/>
          <p:nvPr/>
        </p:nvSpPr>
        <p:spPr>
          <a:xfrm>
            <a:off x="5130789" y="3317333"/>
            <a:ext cx="4364330" cy="1563804"/>
          </a:xfrm>
          <a:prstGeom prst="rect">
            <a:avLst/>
          </a:prstGeom>
          <a:solidFill>
            <a:schemeClr val="accent2">
              <a:alpha val="50000"/>
            </a:schemeClr>
          </a:solidFill>
          <a:ln w="28575">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3" name="Espace réservé du numéro de diapositive 22">
            <a:extLst>
              <a:ext uri="{FF2B5EF4-FFF2-40B4-BE49-F238E27FC236}">
                <a16:creationId xmlns:a16="http://schemas.microsoft.com/office/drawing/2014/main" id="{B504D1B2-DF8A-D365-0AD5-92C84DD69058}"/>
              </a:ext>
            </a:extLst>
          </p:cNvPr>
          <p:cNvSpPr>
            <a:spLocks noGrp="1"/>
          </p:cNvSpPr>
          <p:nvPr>
            <p:ph type="sldNum" sz="quarter" idx="12"/>
          </p:nvPr>
        </p:nvSpPr>
        <p:spPr/>
        <p:txBody>
          <a:bodyPr/>
          <a:lstStyle/>
          <a:p>
            <a:fld id="{3DD4FD46-2E2B-094C-A100-2B141A0F8EB7}" type="slidenum">
              <a:rPr lang="fr-FR" smtClean="0"/>
              <a:t>9</a:t>
            </a:fld>
            <a:endParaRPr lang="fr-FR" dirty="0"/>
          </a:p>
        </p:txBody>
      </p:sp>
      <p:sp>
        <p:nvSpPr>
          <p:cNvPr id="13" name="ZoneTexte 12">
            <a:extLst>
              <a:ext uri="{FF2B5EF4-FFF2-40B4-BE49-F238E27FC236}">
                <a16:creationId xmlns:a16="http://schemas.microsoft.com/office/drawing/2014/main" id="{B5CC4CBD-879B-1648-BA6A-B146E2B6829C}"/>
              </a:ext>
            </a:extLst>
          </p:cNvPr>
          <p:cNvSpPr txBox="1"/>
          <p:nvPr/>
        </p:nvSpPr>
        <p:spPr>
          <a:xfrm>
            <a:off x="952276" y="3126622"/>
            <a:ext cx="208131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u="sng" dirty="0"/>
              <a:t>Partie personnelle &amp; Cas d‘utilisation </a:t>
            </a:r>
          </a:p>
        </p:txBody>
      </p:sp>
    </p:spTree>
    <p:extLst>
      <p:ext uri="{BB962C8B-B14F-4D97-AF65-F5344CB8AC3E}">
        <p14:creationId xmlns:p14="http://schemas.microsoft.com/office/powerpoint/2010/main" val="186606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{7E36C988-8874-E54B-B640-2A0648A23658}tf10001072</Template>
  <TotalTime>18799</TotalTime>
  <Words>1864</Words>
  <Application>Microsoft Macintosh PowerPoint</Application>
  <PresentationFormat>Grand écran</PresentationFormat>
  <Paragraphs>291</Paragraphs>
  <Slides>30</Slides>
  <Notes>18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Calibri</vt:lpstr>
      <vt:lpstr>Franklin Gothic Book</vt:lpstr>
      <vt:lpstr>Wingdings</vt:lpstr>
      <vt:lpstr>Cadrage</vt:lpstr>
      <vt:lpstr>PROJET  Sunshare 2022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Sunshare 2022 </dc:title>
  <dc:creator>Oufkhyr AHAMADA</dc:creator>
  <cp:lastModifiedBy>Oufkhyr AHAMADA</cp:lastModifiedBy>
  <cp:revision>3</cp:revision>
  <dcterms:created xsi:type="dcterms:W3CDTF">2022-05-26T17:33:44Z</dcterms:created>
  <dcterms:modified xsi:type="dcterms:W3CDTF">2022-06-14T13:34:27Z</dcterms:modified>
</cp:coreProperties>
</file>